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272" r:id="rId2"/>
    <p:sldId id="4305" r:id="rId3"/>
    <p:sldId id="4215" r:id="rId4"/>
    <p:sldId id="4301" r:id="rId5"/>
    <p:sldId id="4302" r:id="rId6"/>
    <p:sldId id="4284" r:id="rId7"/>
    <p:sldId id="4263" r:id="rId8"/>
    <p:sldId id="4199" r:id="rId9"/>
    <p:sldId id="4162" r:id="rId10"/>
    <p:sldId id="4202" r:id="rId11"/>
    <p:sldId id="4287" r:id="rId12"/>
    <p:sldId id="4280" r:id="rId13"/>
    <p:sldId id="4203" r:id="rId14"/>
    <p:sldId id="4271" r:id="rId15"/>
    <p:sldId id="4281" r:id="rId16"/>
    <p:sldId id="4237" r:id="rId17"/>
    <p:sldId id="4239" r:id="rId18"/>
    <p:sldId id="4240" r:id="rId19"/>
    <p:sldId id="4241" r:id="rId20"/>
    <p:sldId id="4259" r:id="rId21"/>
    <p:sldId id="4247" r:id="rId22"/>
    <p:sldId id="4262" r:id="rId23"/>
    <p:sldId id="4319" r:id="rId24"/>
    <p:sldId id="4309" r:id="rId25"/>
    <p:sldId id="4310" r:id="rId26"/>
    <p:sldId id="4320" r:id="rId27"/>
    <p:sldId id="4311" r:id="rId28"/>
    <p:sldId id="4290" r:id="rId29"/>
    <p:sldId id="4321" r:id="rId30"/>
    <p:sldId id="4266" r:id="rId31"/>
    <p:sldId id="4303" r:id="rId32"/>
    <p:sldId id="4317" r:id="rId33"/>
    <p:sldId id="4316" r:id="rId34"/>
    <p:sldId id="4248" r:id="rId35"/>
    <p:sldId id="4306" r:id="rId36"/>
    <p:sldId id="4258" r:id="rId37"/>
    <p:sldId id="4285" r:id="rId38"/>
    <p:sldId id="4260" r:id="rId39"/>
    <p:sldId id="4234" r:id="rId40"/>
    <p:sldId id="4235" r:id="rId41"/>
    <p:sldId id="4190" r:id="rId42"/>
    <p:sldId id="263" r:id="rId43"/>
  </p:sldIdLst>
  <p:sldSz cx="12192000" cy="6858000"/>
  <p:notesSz cx="7102475" cy="10231438"/>
  <p:embeddedFontLst>
    <p:embeddedFont>
      <p:font typeface="Roboto" panose="02000000000000000000" pitchFamily="2" charset="0"/>
      <p:regular r:id="rId46"/>
      <p:bold r:id="rId47"/>
      <p:italic r:id="rId48"/>
      <p:boldItalic r:id="rId49"/>
    </p:embeddedFont>
    <p:embeddedFont>
      <p:font typeface="Roboto Light" panose="02000000000000000000" pitchFamily="2" charset="0"/>
      <p:regular r:id="rId50"/>
      <p:italic r:id="rId51"/>
    </p:embeddedFont>
    <p:embeddedFont>
      <p:font typeface="Roboto Slab" pitchFamily="2" charset="0"/>
      <p:regular r:id="rId52"/>
      <p:bold r:id="rId53"/>
    </p:embeddedFont>
    <p:embeddedFont>
      <p:font typeface="SegoeUI-Bold"/>
      <p:bold r:id="rId54"/>
    </p:embeddedFont>
    <p:embeddedFont>
      <p:font typeface="SegoeUI-Italic"/>
      <p:italic r:id="rId55"/>
    </p:embeddedFont>
    <p:embeddedFont>
      <p:font typeface="Tahoma" panose="020B0604030504040204" pitchFamily="34" charset="0"/>
      <p:regular r:id="rId56"/>
      <p:bold r:id="rId57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29" userDrawn="1">
          <p15:clr>
            <a:srgbClr val="A4A3A4"/>
          </p15:clr>
        </p15:guide>
        <p15:guide id="2" orient="horz" pos="1185" userDrawn="1">
          <p15:clr>
            <a:srgbClr val="A4A3A4"/>
          </p15:clr>
        </p15:guide>
        <p15:guide id="3" orient="horz" pos="436" userDrawn="1">
          <p15:clr>
            <a:srgbClr val="A4A3A4"/>
          </p15:clr>
        </p15:guide>
        <p15:guide id="4" orient="horz" pos="1525" userDrawn="1">
          <p15:clr>
            <a:srgbClr val="A4A3A4"/>
          </p15:clr>
        </p15:guide>
        <p15:guide id="5" orient="horz" pos="1684" userDrawn="1">
          <p15:clr>
            <a:srgbClr val="A4A3A4"/>
          </p15:clr>
        </p15:guide>
        <p15:guide id="6" pos="7219" userDrawn="1">
          <p15:clr>
            <a:srgbClr val="A4A3A4"/>
          </p15:clr>
        </p15:guide>
        <p15:guide id="7" orient="horz" pos="754" userDrawn="1">
          <p15:clr>
            <a:srgbClr val="A4A3A4"/>
          </p15:clr>
        </p15:guide>
        <p15:guide id="8" pos="2910" userDrawn="1">
          <p15:clr>
            <a:srgbClr val="A4A3A4"/>
          </p15:clr>
        </p15:guide>
        <p15:guide id="9" orient="horz" pos="913" userDrawn="1">
          <p15:clr>
            <a:srgbClr val="A4A3A4"/>
          </p15:clr>
        </p15:guide>
        <p15:guide id="10" orient="horz" pos="3974" userDrawn="1">
          <p15:clr>
            <a:srgbClr val="A4A3A4"/>
          </p15:clr>
        </p15:guide>
        <p15:guide id="11" pos="56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B"/>
    <a:srgbClr val="FF6600"/>
    <a:srgbClr val="FBFBFA"/>
    <a:srgbClr val="8BA687"/>
    <a:srgbClr val="EC6608"/>
    <a:srgbClr val="E4E5DF"/>
    <a:srgbClr val="FF763D"/>
    <a:srgbClr val="ECECEC"/>
    <a:srgbClr val="F6A273"/>
    <a:srgbClr val="EE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660B408-B3CF-4A94-85FC-2B1E0A45F4A2}" styleName="Dunkle Formatvorlage 2 - Akzent 1/Akz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06" autoAdjust="0"/>
    <p:restoredTop sz="94647" autoAdjust="0"/>
  </p:normalViewPr>
  <p:slideViewPr>
    <p:cSldViewPr snapToGrid="0">
      <p:cViewPr varScale="1">
        <p:scale>
          <a:sx n="105" d="100"/>
          <a:sy n="105" d="100"/>
        </p:scale>
        <p:origin x="564" y="96"/>
      </p:cViewPr>
      <p:guideLst>
        <p:guide pos="529"/>
        <p:guide orient="horz" pos="1185"/>
        <p:guide orient="horz" pos="436"/>
        <p:guide orient="horz" pos="1525"/>
        <p:guide orient="horz" pos="1684"/>
        <p:guide pos="7219"/>
        <p:guide orient="horz" pos="754"/>
        <p:guide pos="2910"/>
        <p:guide orient="horz" pos="913"/>
        <p:guide orient="horz" pos="3974"/>
        <p:guide pos="560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4" d="100"/>
          <a:sy n="104" d="100"/>
        </p:scale>
        <p:origin x="376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3" Type="http://schemas.openxmlformats.org/officeDocument/2006/relationships/font" Target="fonts/font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5" Type="http://schemas.openxmlformats.org/officeDocument/2006/relationships/image" Target="../media/image30.jpg"/><Relationship Id="rId4" Type="http://schemas.openxmlformats.org/officeDocument/2006/relationships/image" Target="../media/image2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5" Type="http://schemas.openxmlformats.org/officeDocument/2006/relationships/image" Target="../media/image30.jp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F4B60D-F765-43C7-8792-69BAEDA0F6A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D0DAC7B-14AD-4EF7-885F-28480323FF4B}">
      <dgm:prSet custT="1"/>
      <dgm:spPr/>
      <dgm:t>
        <a:bodyPr/>
        <a:lstStyle/>
        <a:p>
          <a:r>
            <a:rPr lang="de-DE" sz="2400" dirty="0"/>
            <a:t>Unternehmer im Sinne der Umsatzsteuer ist, wer eine </a:t>
          </a:r>
          <a:r>
            <a:rPr lang="de-DE" sz="2400" b="1" dirty="0">
              <a:solidFill>
                <a:srgbClr val="FF6600"/>
              </a:solidFill>
            </a:rPr>
            <a:t>gewerbliche oder berufliche Tätigkeit selbstständig </a:t>
          </a:r>
          <a:r>
            <a:rPr lang="de-DE" sz="2400" dirty="0"/>
            <a:t>ausübt</a:t>
          </a:r>
          <a:endParaRPr lang="en-US" sz="2400" dirty="0"/>
        </a:p>
      </dgm:t>
    </dgm:pt>
    <dgm:pt modelId="{6F9A4BD2-44D8-4ED9-A27B-A2BD851E3F25}" type="parTrans" cxnId="{D89FC766-4614-458E-8FE8-4BE5C1F5A848}">
      <dgm:prSet/>
      <dgm:spPr/>
      <dgm:t>
        <a:bodyPr/>
        <a:lstStyle/>
        <a:p>
          <a:endParaRPr lang="en-US" sz="1400"/>
        </a:p>
      </dgm:t>
    </dgm:pt>
    <dgm:pt modelId="{52C2E675-82E3-411F-AAC3-4E2C2148A6E5}" type="sibTrans" cxnId="{D89FC766-4614-458E-8FE8-4BE5C1F5A848}">
      <dgm:prSet/>
      <dgm:spPr/>
      <dgm:t>
        <a:bodyPr/>
        <a:lstStyle/>
        <a:p>
          <a:endParaRPr lang="en-US" sz="1400"/>
        </a:p>
      </dgm:t>
    </dgm:pt>
    <dgm:pt modelId="{5CD68A36-0399-4E27-8171-62E6E0DD9AB7}">
      <dgm:prSet custT="1"/>
      <dgm:spPr/>
      <dgm:t>
        <a:bodyPr/>
        <a:lstStyle/>
        <a:p>
          <a:r>
            <a:rPr lang="de-DE" sz="2400" b="1" dirty="0">
              <a:solidFill>
                <a:srgbClr val="FBFBFA"/>
              </a:solidFill>
            </a:rPr>
            <a:t>Aus Sicht der Umsatzsteuer gilt daher: </a:t>
          </a:r>
          <a:br>
            <a:rPr lang="de-DE" sz="2400" b="1" dirty="0">
              <a:solidFill>
                <a:srgbClr val="FBFBFA"/>
              </a:solidFill>
            </a:rPr>
          </a:br>
          <a:r>
            <a:rPr lang="de-DE" sz="2400" b="1" dirty="0">
              <a:solidFill>
                <a:srgbClr val="FF6600"/>
              </a:solidFill>
            </a:rPr>
            <a:t>Jeder Vermieter ist Unternehmer – auch wenn kein Gewerbe vorliegt</a:t>
          </a:r>
          <a:endParaRPr lang="de-DE" sz="2400" dirty="0">
            <a:solidFill>
              <a:srgbClr val="FF6600"/>
            </a:solidFill>
          </a:endParaRPr>
        </a:p>
      </dgm:t>
    </dgm:pt>
    <dgm:pt modelId="{E12B417D-5E14-4166-A770-D39D0C6AB500}" type="parTrans" cxnId="{341C86F7-8CA6-488D-A679-7E64741B47AD}">
      <dgm:prSet/>
      <dgm:spPr/>
      <dgm:t>
        <a:bodyPr/>
        <a:lstStyle/>
        <a:p>
          <a:endParaRPr lang="en-US" sz="1400"/>
        </a:p>
      </dgm:t>
    </dgm:pt>
    <dgm:pt modelId="{84EFCCD1-D1BA-431D-8B60-75991DFE8DD4}" type="sibTrans" cxnId="{341C86F7-8CA6-488D-A679-7E64741B47AD}">
      <dgm:prSet/>
      <dgm:spPr/>
      <dgm:t>
        <a:bodyPr/>
        <a:lstStyle/>
        <a:p>
          <a:endParaRPr lang="en-US" sz="1400"/>
        </a:p>
      </dgm:t>
    </dgm:pt>
    <dgm:pt modelId="{D8D35C8D-F0D7-4FD4-AC28-BF8E1A867D48}" type="pres">
      <dgm:prSet presAssocID="{C0F4B60D-F765-43C7-8792-69BAEDA0F6A5}" presName="linear" presStyleCnt="0">
        <dgm:presLayoutVars>
          <dgm:animLvl val="lvl"/>
          <dgm:resizeHandles val="exact"/>
        </dgm:presLayoutVars>
      </dgm:prSet>
      <dgm:spPr/>
    </dgm:pt>
    <dgm:pt modelId="{77780E25-C1F2-4FEC-A006-AC661615809D}" type="pres">
      <dgm:prSet presAssocID="{5D0DAC7B-14AD-4EF7-885F-28480323FF4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85AB7A3-AF7C-46C3-8DD0-8718E8F7A1D6}" type="pres">
      <dgm:prSet presAssocID="{52C2E675-82E3-411F-AAC3-4E2C2148A6E5}" presName="spacer" presStyleCnt="0"/>
      <dgm:spPr/>
    </dgm:pt>
    <dgm:pt modelId="{99CBC8A2-3AE3-4327-AF67-3BA464883CA8}" type="pres">
      <dgm:prSet presAssocID="{5CD68A36-0399-4E27-8171-62E6E0DD9AB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57BE91E-FE74-4862-A106-FC06E48AA320}" type="presOf" srcId="{5CD68A36-0399-4E27-8171-62E6E0DD9AB7}" destId="{99CBC8A2-3AE3-4327-AF67-3BA464883CA8}" srcOrd="0" destOrd="0" presId="urn:microsoft.com/office/officeart/2005/8/layout/vList2"/>
    <dgm:cxn modelId="{D89FC766-4614-458E-8FE8-4BE5C1F5A848}" srcId="{C0F4B60D-F765-43C7-8792-69BAEDA0F6A5}" destId="{5D0DAC7B-14AD-4EF7-885F-28480323FF4B}" srcOrd="0" destOrd="0" parTransId="{6F9A4BD2-44D8-4ED9-A27B-A2BD851E3F25}" sibTransId="{52C2E675-82E3-411F-AAC3-4E2C2148A6E5}"/>
    <dgm:cxn modelId="{CBB7A269-2A63-4AA9-AE44-153EC8819234}" type="presOf" srcId="{5D0DAC7B-14AD-4EF7-885F-28480323FF4B}" destId="{77780E25-C1F2-4FEC-A006-AC661615809D}" srcOrd="0" destOrd="0" presId="urn:microsoft.com/office/officeart/2005/8/layout/vList2"/>
    <dgm:cxn modelId="{341C86F7-8CA6-488D-A679-7E64741B47AD}" srcId="{C0F4B60D-F765-43C7-8792-69BAEDA0F6A5}" destId="{5CD68A36-0399-4E27-8171-62E6E0DD9AB7}" srcOrd="1" destOrd="0" parTransId="{E12B417D-5E14-4166-A770-D39D0C6AB500}" sibTransId="{84EFCCD1-D1BA-431D-8B60-75991DFE8DD4}"/>
    <dgm:cxn modelId="{6E8F7CFE-4BED-4653-9123-834BA9C3A914}" type="presOf" srcId="{C0F4B60D-F765-43C7-8792-69BAEDA0F6A5}" destId="{D8D35C8D-F0D7-4FD4-AC28-BF8E1A867D48}" srcOrd="0" destOrd="0" presId="urn:microsoft.com/office/officeart/2005/8/layout/vList2"/>
    <dgm:cxn modelId="{D141514A-A39C-421F-9230-051FC4228285}" type="presParOf" srcId="{D8D35C8D-F0D7-4FD4-AC28-BF8E1A867D48}" destId="{77780E25-C1F2-4FEC-A006-AC661615809D}" srcOrd="0" destOrd="0" presId="urn:microsoft.com/office/officeart/2005/8/layout/vList2"/>
    <dgm:cxn modelId="{51D79E53-7BBB-4E5D-93A4-AF37A959B10E}" type="presParOf" srcId="{D8D35C8D-F0D7-4FD4-AC28-BF8E1A867D48}" destId="{C85AB7A3-AF7C-46C3-8DD0-8718E8F7A1D6}" srcOrd="1" destOrd="0" presId="urn:microsoft.com/office/officeart/2005/8/layout/vList2"/>
    <dgm:cxn modelId="{1F6921C6-98D0-4DC9-A588-AD85910B5D5C}" type="presParOf" srcId="{D8D35C8D-F0D7-4FD4-AC28-BF8E1A867D48}" destId="{99CBC8A2-3AE3-4327-AF67-3BA464883CA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554CA3B-D7B6-4EFA-8DF1-B1DEBE504252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301A5A-C282-4286-AAFC-7A906CC4D3A5}">
      <dgm:prSet/>
      <dgm:spPr/>
      <dgm:t>
        <a:bodyPr/>
        <a:lstStyle/>
        <a:p>
          <a:r>
            <a:rPr lang="de-DE" b="1" dirty="0"/>
            <a:t>Folglich sind viele kleine Vermieter aus Sicht der Umsatzsteuer Kleinunternehmer </a:t>
          </a:r>
          <a:endParaRPr lang="en-US" b="1" dirty="0"/>
        </a:p>
      </dgm:t>
    </dgm:pt>
    <dgm:pt modelId="{14BB2665-1E77-4188-A8D0-D342106E2837}" type="parTrans" cxnId="{F172B9A4-A23A-42A7-B009-7EA7C18DB58A}">
      <dgm:prSet/>
      <dgm:spPr/>
      <dgm:t>
        <a:bodyPr/>
        <a:lstStyle/>
        <a:p>
          <a:endParaRPr lang="en-US" b="1"/>
        </a:p>
      </dgm:t>
    </dgm:pt>
    <dgm:pt modelId="{08844305-0BA2-489F-B591-09A99478D53D}" type="sibTrans" cxnId="{F172B9A4-A23A-42A7-B009-7EA7C18DB58A}">
      <dgm:prSet/>
      <dgm:spPr/>
      <dgm:t>
        <a:bodyPr/>
        <a:lstStyle/>
        <a:p>
          <a:endParaRPr lang="en-US" b="1"/>
        </a:p>
      </dgm:t>
    </dgm:pt>
    <dgm:pt modelId="{117BC012-8C1F-461D-9BE8-2F4CB3EF192C}">
      <dgm:prSet/>
      <dgm:spPr/>
      <dgm:t>
        <a:bodyPr/>
        <a:lstStyle/>
        <a:p>
          <a:r>
            <a:rPr lang="de-DE" b="1"/>
            <a:t>… aber nicht von der Verpflichtung von der Stellung von Rechnungen befreit </a:t>
          </a:r>
          <a:endParaRPr lang="en-US" b="1"/>
        </a:p>
      </dgm:t>
    </dgm:pt>
    <dgm:pt modelId="{F6B4C058-C0E9-4710-BA32-921FF838C43A}" type="parTrans" cxnId="{2A368E4C-B718-481D-BFCA-5A5E5DB0B19F}">
      <dgm:prSet/>
      <dgm:spPr/>
      <dgm:t>
        <a:bodyPr/>
        <a:lstStyle/>
        <a:p>
          <a:endParaRPr lang="en-US" b="1"/>
        </a:p>
      </dgm:t>
    </dgm:pt>
    <dgm:pt modelId="{0693E187-2732-47AB-8492-DE91F930BADA}" type="sibTrans" cxnId="{2A368E4C-B718-481D-BFCA-5A5E5DB0B19F}">
      <dgm:prSet/>
      <dgm:spPr/>
      <dgm:t>
        <a:bodyPr/>
        <a:lstStyle/>
        <a:p>
          <a:endParaRPr lang="en-US" b="1"/>
        </a:p>
      </dgm:t>
    </dgm:pt>
    <dgm:pt modelId="{45E4E6DB-CEBB-469E-A2BA-D34F5616857A}">
      <dgm:prSet/>
      <dgm:spPr/>
      <dgm:t>
        <a:bodyPr/>
        <a:lstStyle/>
        <a:p>
          <a:r>
            <a:rPr lang="de-DE" b="1" dirty="0"/>
            <a:t>… und müssen sich daher auch mit der (E-)Rechnung beschäftigen</a:t>
          </a:r>
          <a:endParaRPr lang="en-US" b="1" dirty="0"/>
        </a:p>
      </dgm:t>
    </dgm:pt>
    <dgm:pt modelId="{947E06F3-064A-4009-BB79-A7612977D2DB}" type="parTrans" cxnId="{4ADA13AD-5805-4173-8ADC-EC49716639F6}">
      <dgm:prSet/>
      <dgm:spPr/>
      <dgm:t>
        <a:bodyPr/>
        <a:lstStyle/>
        <a:p>
          <a:endParaRPr lang="en-US" b="1"/>
        </a:p>
      </dgm:t>
    </dgm:pt>
    <dgm:pt modelId="{7D261952-FCE9-44F8-B75E-F65FEFE1B46A}" type="sibTrans" cxnId="{4ADA13AD-5805-4173-8ADC-EC49716639F6}">
      <dgm:prSet/>
      <dgm:spPr/>
      <dgm:t>
        <a:bodyPr/>
        <a:lstStyle/>
        <a:p>
          <a:endParaRPr lang="en-US" b="1"/>
        </a:p>
      </dgm:t>
    </dgm:pt>
    <dgm:pt modelId="{265721F1-406F-4762-AD43-3E6324467F83}">
      <dgm:prSet/>
      <dgm:spPr/>
      <dgm:t>
        <a:bodyPr/>
        <a:lstStyle/>
        <a:p>
          <a:r>
            <a:rPr lang="de-DE" b="1"/>
            <a:t>Alle Vermieter dürfen mitmachen!</a:t>
          </a:r>
          <a:endParaRPr lang="en-US" b="1"/>
        </a:p>
      </dgm:t>
    </dgm:pt>
    <dgm:pt modelId="{9C3258B1-66C5-423F-B7AB-71F7ED60DE1A}" type="parTrans" cxnId="{407B3C41-5524-43C6-8889-C18DA0D5CD4C}">
      <dgm:prSet/>
      <dgm:spPr/>
      <dgm:t>
        <a:bodyPr/>
        <a:lstStyle/>
        <a:p>
          <a:endParaRPr lang="en-US" b="1"/>
        </a:p>
      </dgm:t>
    </dgm:pt>
    <dgm:pt modelId="{EB0470E0-19E3-4936-B081-C0AE3F682234}" type="sibTrans" cxnId="{407B3C41-5524-43C6-8889-C18DA0D5CD4C}">
      <dgm:prSet/>
      <dgm:spPr/>
      <dgm:t>
        <a:bodyPr/>
        <a:lstStyle/>
        <a:p>
          <a:endParaRPr lang="en-US" b="1"/>
        </a:p>
      </dgm:t>
    </dgm:pt>
    <dgm:pt modelId="{F423E931-D8DF-465A-865B-11BCD3B3C375}" type="pres">
      <dgm:prSet presAssocID="{5554CA3B-D7B6-4EFA-8DF1-B1DEBE504252}" presName="outerComposite" presStyleCnt="0">
        <dgm:presLayoutVars>
          <dgm:chMax val="5"/>
          <dgm:dir/>
          <dgm:resizeHandles val="exact"/>
        </dgm:presLayoutVars>
      </dgm:prSet>
      <dgm:spPr/>
    </dgm:pt>
    <dgm:pt modelId="{C22A6EE1-17E5-48C4-BAD8-EF6F3694D79A}" type="pres">
      <dgm:prSet presAssocID="{5554CA3B-D7B6-4EFA-8DF1-B1DEBE504252}" presName="dummyMaxCanvas" presStyleCnt="0">
        <dgm:presLayoutVars/>
      </dgm:prSet>
      <dgm:spPr/>
    </dgm:pt>
    <dgm:pt modelId="{88460550-7B73-4109-BF4A-E71A063E9AA9}" type="pres">
      <dgm:prSet presAssocID="{5554CA3B-D7B6-4EFA-8DF1-B1DEBE504252}" presName="FourNodes_1" presStyleLbl="node1" presStyleIdx="0" presStyleCnt="4">
        <dgm:presLayoutVars>
          <dgm:bulletEnabled val="1"/>
        </dgm:presLayoutVars>
      </dgm:prSet>
      <dgm:spPr/>
    </dgm:pt>
    <dgm:pt modelId="{812C0CC3-2E58-40DD-B144-244843E91C65}" type="pres">
      <dgm:prSet presAssocID="{5554CA3B-D7B6-4EFA-8DF1-B1DEBE504252}" presName="FourNodes_2" presStyleLbl="node1" presStyleIdx="1" presStyleCnt="4">
        <dgm:presLayoutVars>
          <dgm:bulletEnabled val="1"/>
        </dgm:presLayoutVars>
      </dgm:prSet>
      <dgm:spPr/>
    </dgm:pt>
    <dgm:pt modelId="{026AF535-DB7D-4E03-8B01-E86C618EC0F9}" type="pres">
      <dgm:prSet presAssocID="{5554CA3B-D7B6-4EFA-8DF1-B1DEBE504252}" presName="FourNodes_3" presStyleLbl="node1" presStyleIdx="2" presStyleCnt="4">
        <dgm:presLayoutVars>
          <dgm:bulletEnabled val="1"/>
        </dgm:presLayoutVars>
      </dgm:prSet>
      <dgm:spPr/>
    </dgm:pt>
    <dgm:pt modelId="{0597CCA1-D357-4156-B441-0E1E5A0DE8B1}" type="pres">
      <dgm:prSet presAssocID="{5554CA3B-D7B6-4EFA-8DF1-B1DEBE504252}" presName="FourNodes_4" presStyleLbl="node1" presStyleIdx="3" presStyleCnt="4">
        <dgm:presLayoutVars>
          <dgm:bulletEnabled val="1"/>
        </dgm:presLayoutVars>
      </dgm:prSet>
      <dgm:spPr/>
    </dgm:pt>
    <dgm:pt modelId="{9F43931B-0D8F-465A-B845-C83292ACDE68}" type="pres">
      <dgm:prSet presAssocID="{5554CA3B-D7B6-4EFA-8DF1-B1DEBE504252}" presName="FourConn_1-2" presStyleLbl="fgAccFollowNode1" presStyleIdx="0" presStyleCnt="3">
        <dgm:presLayoutVars>
          <dgm:bulletEnabled val="1"/>
        </dgm:presLayoutVars>
      </dgm:prSet>
      <dgm:spPr/>
    </dgm:pt>
    <dgm:pt modelId="{9245BD79-562D-4CFB-803D-0698B03576DD}" type="pres">
      <dgm:prSet presAssocID="{5554CA3B-D7B6-4EFA-8DF1-B1DEBE504252}" presName="FourConn_2-3" presStyleLbl="fgAccFollowNode1" presStyleIdx="1" presStyleCnt="3">
        <dgm:presLayoutVars>
          <dgm:bulletEnabled val="1"/>
        </dgm:presLayoutVars>
      </dgm:prSet>
      <dgm:spPr/>
    </dgm:pt>
    <dgm:pt modelId="{22958B57-0B18-41B8-B327-D421C66DF0B0}" type="pres">
      <dgm:prSet presAssocID="{5554CA3B-D7B6-4EFA-8DF1-B1DEBE504252}" presName="FourConn_3-4" presStyleLbl="fgAccFollowNode1" presStyleIdx="2" presStyleCnt="3">
        <dgm:presLayoutVars>
          <dgm:bulletEnabled val="1"/>
        </dgm:presLayoutVars>
      </dgm:prSet>
      <dgm:spPr/>
    </dgm:pt>
    <dgm:pt modelId="{E1F8AE7A-F524-4364-A261-4E9BCB8675B5}" type="pres">
      <dgm:prSet presAssocID="{5554CA3B-D7B6-4EFA-8DF1-B1DEBE504252}" presName="FourNodes_1_text" presStyleLbl="node1" presStyleIdx="3" presStyleCnt="4">
        <dgm:presLayoutVars>
          <dgm:bulletEnabled val="1"/>
        </dgm:presLayoutVars>
      </dgm:prSet>
      <dgm:spPr/>
    </dgm:pt>
    <dgm:pt modelId="{64A374FC-DD3C-4ECA-AB17-AFDC2D04D39A}" type="pres">
      <dgm:prSet presAssocID="{5554CA3B-D7B6-4EFA-8DF1-B1DEBE504252}" presName="FourNodes_2_text" presStyleLbl="node1" presStyleIdx="3" presStyleCnt="4">
        <dgm:presLayoutVars>
          <dgm:bulletEnabled val="1"/>
        </dgm:presLayoutVars>
      </dgm:prSet>
      <dgm:spPr/>
    </dgm:pt>
    <dgm:pt modelId="{BE2933F2-0275-4C1B-AEF3-43EECDE19A32}" type="pres">
      <dgm:prSet presAssocID="{5554CA3B-D7B6-4EFA-8DF1-B1DEBE504252}" presName="FourNodes_3_text" presStyleLbl="node1" presStyleIdx="3" presStyleCnt="4">
        <dgm:presLayoutVars>
          <dgm:bulletEnabled val="1"/>
        </dgm:presLayoutVars>
      </dgm:prSet>
      <dgm:spPr/>
    </dgm:pt>
    <dgm:pt modelId="{54A42785-FB07-48CB-BB85-13A7AA8F8C0E}" type="pres">
      <dgm:prSet presAssocID="{5554CA3B-D7B6-4EFA-8DF1-B1DEBE50425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057F820-9178-4AA0-9EC5-15540998DC9F}" type="presOf" srcId="{265721F1-406F-4762-AD43-3E6324467F83}" destId="{54A42785-FB07-48CB-BB85-13A7AA8F8C0E}" srcOrd="1" destOrd="0" presId="urn:microsoft.com/office/officeart/2005/8/layout/vProcess5"/>
    <dgm:cxn modelId="{407B3C41-5524-43C6-8889-C18DA0D5CD4C}" srcId="{5554CA3B-D7B6-4EFA-8DF1-B1DEBE504252}" destId="{265721F1-406F-4762-AD43-3E6324467F83}" srcOrd="3" destOrd="0" parTransId="{9C3258B1-66C5-423F-B7AB-71F7ED60DE1A}" sibTransId="{EB0470E0-19E3-4936-B081-C0AE3F682234}"/>
    <dgm:cxn modelId="{2A368E4C-B718-481D-BFCA-5A5E5DB0B19F}" srcId="{5554CA3B-D7B6-4EFA-8DF1-B1DEBE504252}" destId="{117BC012-8C1F-461D-9BE8-2F4CB3EF192C}" srcOrd="1" destOrd="0" parTransId="{F6B4C058-C0E9-4710-BA32-921FF838C43A}" sibTransId="{0693E187-2732-47AB-8492-DE91F930BADA}"/>
    <dgm:cxn modelId="{5D75534E-5D71-4ADC-855F-6DFA2F41BE82}" type="presOf" srcId="{117BC012-8C1F-461D-9BE8-2F4CB3EF192C}" destId="{812C0CC3-2E58-40DD-B144-244843E91C65}" srcOrd="0" destOrd="0" presId="urn:microsoft.com/office/officeart/2005/8/layout/vProcess5"/>
    <dgm:cxn modelId="{8540E850-8E4B-4C37-94D8-9555B6E7F24F}" type="presOf" srcId="{7D261952-FCE9-44F8-B75E-F65FEFE1B46A}" destId="{22958B57-0B18-41B8-B327-D421C66DF0B0}" srcOrd="0" destOrd="0" presId="urn:microsoft.com/office/officeart/2005/8/layout/vProcess5"/>
    <dgm:cxn modelId="{ECD22D53-AEF3-4609-8045-CD6C7E4B95FC}" type="presOf" srcId="{45E4E6DB-CEBB-469E-A2BA-D34F5616857A}" destId="{BE2933F2-0275-4C1B-AEF3-43EECDE19A32}" srcOrd="1" destOrd="0" presId="urn:microsoft.com/office/officeart/2005/8/layout/vProcess5"/>
    <dgm:cxn modelId="{E684A875-A5D6-4A17-B61A-4BF03A5AB460}" type="presOf" srcId="{45E4E6DB-CEBB-469E-A2BA-D34F5616857A}" destId="{026AF535-DB7D-4E03-8B01-E86C618EC0F9}" srcOrd="0" destOrd="0" presId="urn:microsoft.com/office/officeart/2005/8/layout/vProcess5"/>
    <dgm:cxn modelId="{A2A0DF9B-EB4C-4D06-8205-B1A7C3AFC7B3}" type="presOf" srcId="{5554CA3B-D7B6-4EFA-8DF1-B1DEBE504252}" destId="{F423E931-D8DF-465A-865B-11BCD3B3C375}" srcOrd="0" destOrd="0" presId="urn:microsoft.com/office/officeart/2005/8/layout/vProcess5"/>
    <dgm:cxn modelId="{7D02909F-29E6-4BF8-A8AD-23B53FC47B22}" type="presOf" srcId="{CF301A5A-C282-4286-AAFC-7A906CC4D3A5}" destId="{E1F8AE7A-F524-4364-A261-4E9BCB8675B5}" srcOrd="1" destOrd="0" presId="urn:microsoft.com/office/officeart/2005/8/layout/vProcess5"/>
    <dgm:cxn modelId="{8BC6CFA2-BC0B-41CF-AC95-EAE5EADAB919}" type="presOf" srcId="{08844305-0BA2-489F-B591-09A99478D53D}" destId="{9F43931B-0D8F-465A-B845-C83292ACDE68}" srcOrd="0" destOrd="0" presId="urn:microsoft.com/office/officeart/2005/8/layout/vProcess5"/>
    <dgm:cxn modelId="{F172B9A4-A23A-42A7-B009-7EA7C18DB58A}" srcId="{5554CA3B-D7B6-4EFA-8DF1-B1DEBE504252}" destId="{CF301A5A-C282-4286-AAFC-7A906CC4D3A5}" srcOrd="0" destOrd="0" parTransId="{14BB2665-1E77-4188-A8D0-D342106E2837}" sibTransId="{08844305-0BA2-489F-B591-09A99478D53D}"/>
    <dgm:cxn modelId="{4ADA13AD-5805-4173-8ADC-EC49716639F6}" srcId="{5554CA3B-D7B6-4EFA-8DF1-B1DEBE504252}" destId="{45E4E6DB-CEBB-469E-A2BA-D34F5616857A}" srcOrd="2" destOrd="0" parTransId="{947E06F3-064A-4009-BB79-A7612977D2DB}" sibTransId="{7D261952-FCE9-44F8-B75E-F65FEFE1B46A}"/>
    <dgm:cxn modelId="{FD9C90B4-CBAE-4513-885E-37488A3FF4DE}" type="presOf" srcId="{117BC012-8C1F-461D-9BE8-2F4CB3EF192C}" destId="{64A374FC-DD3C-4ECA-AB17-AFDC2D04D39A}" srcOrd="1" destOrd="0" presId="urn:microsoft.com/office/officeart/2005/8/layout/vProcess5"/>
    <dgm:cxn modelId="{D63644D4-F2D1-484B-A410-CCD42B347CF9}" type="presOf" srcId="{CF301A5A-C282-4286-AAFC-7A906CC4D3A5}" destId="{88460550-7B73-4109-BF4A-E71A063E9AA9}" srcOrd="0" destOrd="0" presId="urn:microsoft.com/office/officeart/2005/8/layout/vProcess5"/>
    <dgm:cxn modelId="{77FEA0E6-E4D8-45D0-9DEF-0BBA7BA11434}" type="presOf" srcId="{265721F1-406F-4762-AD43-3E6324467F83}" destId="{0597CCA1-D357-4156-B441-0E1E5A0DE8B1}" srcOrd="0" destOrd="0" presId="urn:microsoft.com/office/officeart/2005/8/layout/vProcess5"/>
    <dgm:cxn modelId="{483CCBF5-C3DD-42FE-A6E2-784E9638DFDA}" type="presOf" srcId="{0693E187-2732-47AB-8492-DE91F930BADA}" destId="{9245BD79-562D-4CFB-803D-0698B03576DD}" srcOrd="0" destOrd="0" presId="urn:microsoft.com/office/officeart/2005/8/layout/vProcess5"/>
    <dgm:cxn modelId="{6187003F-F0AF-42B5-8097-9D06C8A430ED}" type="presParOf" srcId="{F423E931-D8DF-465A-865B-11BCD3B3C375}" destId="{C22A6EE1-17E5-48C4-BAD8-EF6F3694D79A}" srcOrd="0" destOrd="0" presId="urn:microsoft.com/office/officeart/2005/8/layout/vProcess5"/>
    <dgm:cxn modelId="{8F658664-2F1E-4058-B97D-36DA7598EAA4}" type="presParOf" srcId="{F423E931-D8DF-465A-865B-11BCD3B3C375}" destId="{88460550-7B73-4109-BF4A-E71A063E9AA9}" srcOrd="1" destOrd="0" presId="urn:microsoft.com/office/officeart/2005/8/layout/vProcess5"/>
    <dgm:cxn modelId="{3ACC62D5-EABA-48D8-96DD-7DA460A4DA0D}" type="presParOf" srcId="{F423E931-D8DF-465A-865B-11BCD3B3C375}" destId="{812C0CC3-2E58-40DD-B144-244843E91C65}" srcOrd="2" destOrd="0" presId="urn:microsoft.com/office/officeart/2005/8/layout/vProcess5"/>
    <dgm:cxn modelId="{84F01DC2-EC23-40D0-BAAE-6A2FDD83DC15}" type="presParOf" srcId="{F423E931-D8DF-465A-865B-11BCD3B3C375}" destId="{026AF535-DB7D-4E03-8B01-E86C618EC0F9}" srcOrd="3" destOrd="0" presId="urn:microsoft.com/office/officeart/2005/8/layout/vProcess5"/>
    <dgm:cxn modelId="{33C09979-E7C9-41C1-9441-A751B4010D4D}" type="presParOf" srcId="{F423E931-D8DF-465A-865B-11BCD3B3C375}" destId="{0597CCA1-D357-4156-B441-0E1E5A0DE8B1}" srcOrd="4" destOrd="0" presId="urn:microsoft.com/office/officeart/2005/8/layout/vProcess5"/>
    <dgm:cxn modelId="{3C43B260-8FD6-47C6-9FE3-0026592CEE5E}" type="presParOf" srcId="{F423E931-D8DF-465A-865B-11BCD3B3C375}" destId="{9F43931B-0D8F-465A-B845-C83292ACDE68}" srcOrd="5" destOrd="0" presId="urn:microsoft.com/office/officeart/2005/8/layout/vProcess5"/>
    <dgm:cxn modelId="{8F4A91FD-617C-41AF-AE39-8A9F55DB0D8E}" type="presParOf" srcId="{F423E931-D8DF-465A-865B-11BCD3B3C375}" destId="{9245BD79-562D-4CFB-803D-0698B03576DD}" srcOrd="6" destOrd="0" presId="urn:microsoft.com/office/officeart/2005/8/layout/vProcess5"/>
    <dgm:cxn modelId="{A1A7F250-48AE-4275-9A63-404A64390391}" type="presParOf" srcId="{F423E931-D8DF-465A-865B-11BCD3B3C375}" destId="{22958B57-0B18-41B8-B327-D421C66DF0B0}" srcOrd="7" destOrd="0" presId="urn:microsoft.com/office/officeart/2005/8/layout/vProcess5"/>
    <dgm:cxn modelId="{4C6A727D-9F94-431D-8779-B7EC4F08328C}" type="presParOf" srcId="{F423E931-D8DF-465A-865B-11BCD3B3C375}" destId="{E1F8AE7A-F524-4364-A261-4E9BCB8675B5}" srcOrd="8" destOrd="0" presId="urn:microsoft.com/office/officeart/2005/8/layout/vProcess5"/>
    <dgm:cxn modelId="{5709E8DE-7FA0-4A0F-9BCA-092220AD49AC}" type="presParOf" srcId="{F423E931-D8DF-465A-865B-11BCD3B3C375}" destId="{64A374FC-DD3C-4ECA-AB17-AFDC2D04D39A}" srcOrd="9" destOrd="0" presId="urn:microsoft.com/office/officeart/2005/8/layout/vProcess5"/>
    <dgm:cxn modelId="{DF2B8FB8-3656-4C1D-AEC2-C4F2AEDC3003}" type="presParOf" srcId="{F423E931-D8DF-465A-865B-11BCD3B3C375}" destId="{BE2933F2-0275-4C1B-AEF3-43EECDE19A32}" srcOrd="10" destOrd="0" presId="urn:microsoft.com/office/officeart/2005/8/layout/vProcess5"/>
    <dgm:cxn modelId="{C81743B1-58D3-4727-9511-ABD72D44F639}" type="presParOf" srcId="{F423E931-D8DF-465A-865B-11BCD3B3C375}" destId="{54A42785-FB07-48CB-BB85-13A7AA8F8C0E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5D46AB-6E2E-454F-9DE7-B76FCFAD1B73}" type="doc">
      <dgm:prSet loTypeId="urn:microsoft.com/office/officeart/2005/8/layout/hList9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1831FD0-1A08-4037-8A36-2B3C20629F08}">
      <dgm:prSet phldrT="[Text]" custT="1"/>
      <dgm:spPr>
        <a:solidFill>
          <a:schemeClr val="bg1">
            <a:lumMod val="50000"/>
          </a:schemeClr>
        </a:solidFill>
        <a:ln>
          <a:noFill/>
        </a:ln>
      </dgm:spPr>
      <dgm:t>
        <a:bodyPr/>
        <a:lstStyle/>
        <a:p>
          <a:r>
            <a:rPr lang="de-DE" sz="2000" dirty="0"/>
            <a:t>Bis 2024</a:t>
          </a:r>
        </a:p>
      </dgm:t>
    </dgm:pt>
    <dgm:pt modelId="{0FC74426-2845-498D-95DD-14F019144452}" type="parTrans" cxnId="{62C600AA-AE10-4ECC-841E-4E212740AB21}">
      <dgm:prSet/>
      <dgm:spPr/>
      <dgm:t>
        <a:bodyPr/>
        <a:lstStyle/>
        <a:p>
          <a:endParaRPr lang="de-DE"/>
        </a:p>
      </dgm:t>
    </dgm:pt>
    <dgm:pt modelId="{3ACA2123-9F43-4762-8239-3FC68CAA1337}" type="sibTrans" cxnId="{62C600AA-AE10-4ECC-841E-4E212740AB21}">
      <dgm:prSet/>
      <dgm:spPr/>
      <dgm:t>
        <a:bodyPr/>
        <a:lstStyle/>
        <a:p>
          <a:endParaRPr lang="de-DE"/>
        </a:p>
      </dgm:t>
    </dgm:pt>
    <dgm:pt modelId="{239D9726-7AD0-41AD-B22E-6ED20905A6B9}">
      <dgm:prSet phldrT="[Text]"/>
      <dgm:spPr>
        <a:solidFill>
          <a:schemeClr val="bg1">
            <a:lumMod val="65000"/>
          </a:schemeClr>
        </a:solidFill>
      </dgm:spPr>
      <dgm:t>
        <a:bodyPr/>
        <a:lstStyle/>
        <a:p>
          <a:pPr defTabSz="108000">
            <a:buFont typeface="Wingdings" panose="05000000000000000000" pitchFamily="2" charset="2"/>
            <a:buChar char="§"/>
          </a:pPr>
          <a:r>
            <a:rPr lang="de-DE" dirty="0">
              <a:solidFill>
                <a:srgbClr val="006C3B"/>
              </a:solidFill>
              <a:latin typeface="Roboto" panose="02000000000000000000" pitchFamily="2" charset="0"/>
              <a:ea typeface="Roboto" panose="02000000000000000000" pitchFamily="2" charset="0"/>
            </a:rPr>
            <a:t>       </a:t>
          </a: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Rechnung ist mit 							 dem menschlichen</a:t>
          </a:r>
          <a:br>
            <a:rPr lang="de-DE" dirty="0">
              <a:solidFill>
                <a:schemeClr val="bg1"/>
              </a:solidFill>
            </a:rPr>
          </a:br>
          <a:r>
            <a:rPr lang="de-DE" dirty="0">
              <a:solidFill>
                <a:schemeClr val="bg1"/>
              </a:solidFill>
            </a:rPr>
            <a:t>				 Auge lesbar</a:t>
          </a:r>
        </a:p>
      </dgm:t>
    </dgm:pt>
    <dgm:pt modelId="{8AFE4F06-BCD6-461D-80D5-24396491BA8C}" type="parTrans" cxnId="{265D1599-5BD5-4279-AEFC-0F66F2AD0B5D}">
      <dgm:prSet/>
      <dgm:spPr/>
      <dgm:t>
        <a:bodyPr/>
        <a:lstStyle/>
        <a:p>
          <a:endParaRPr lang="de-DE"/>
        </a:p>
      </dgm:t>
    </dgm:pt>
    <dgm:pt modelId="{87E61349-44DD-4F81-A031-0F0C52CA406C}" type="sibTrans" cxnId="{265D1599-5BD5-4279-AEFC-0F66F2AD0B5D}">
      <dgm:prSet/>
      <dgm:spPr/>
      <dgm:t>
        <a:bodyPr/>
        <a:lstStyle/>
        <a:p>
          <a:endParaRPr lang="de-DE"/>
        </a:p>
      </dgm:t>
    </dgm:pt>
    <dgm:pt modelId="{2E80312C-660C-4B1B-8AE2-CBA3A2996717}">
      <dgm:prSet phldrT="[Text]" custT="1"/>
      <dgm:spPr>
        <a:solidFill>
          <a:srgbClr val="006C3B"/>
        </a:solidFill>
        <a:ln>
          <a:noFill/>
        </a:ln>
      </dgm:spPr>
      <dgm:t>
        <a:bodyPr/>
        <a:lstStyle/>
        <a:p>
          <a:r>
            <a:rPr lang="de-DE" sz="2000" dirty="0"/>
            <a:t>Ab 2025</a:t>
          </a:r>
        </a:p>
      </dgm:t>
    </dgm:pt>
    <dgm:pt modelId="{E67C012B-7641-474B-B07D-BAFA1C3086C8}" type="parTrans" cxnId="{91032EF7-5A31-4AF4-8098-E22301F73FD5}">
      <dgm:prSet/>
      <dgm:spPr/>
      <dgm:t>
        <a:bodyPr/>
        <a:lstStyle/>
        <a:p>
          <a:endParaRPr lang="de-DE"/>
        </a:p>
      </dgm:t>
    </dgm:pt>
    <dgm:pt modelId="{330E4463-C74B-4426-B929-50D6383A01B6}" type="sibTrans" cxnId="{91032EF7-5A31-4AF4-8098-E22301F73FD5}">
      <dgm:prSet/>
      <dgm:spPr/>
      <dgm:t>
        <a:bodyPr/>
        <a:lstStyle/>
        <a:p>
          <a:endParaRPr lang="de-DE"/>
        </a:p>
      </dgm:t>
    </dgm:pt>
    <dgm:pt modelId="{F33C4E83-6013-48D1-9D52-749A2BCB4FB8}">
      <dgm:prSet phldrT="[Text]"/>
      <dgm:spPr>
        <a:solidFill>
          <a:srgbClr val="8BA687"/>
        </a:solidFill>
      </dgm:spPr>
      <dgm:t>
        <a:bodyPr/>
        <a:lstStyle/>
        <a:p>
          <a:pPr defTabSz="108000">
            <a:buClr>
              <a:srgbClr val="EC6608"/>
            </a:buClr>
            <a:buFont typeface="Wingdings" panose="05000000000000000000" pitchFamily="2" charset="2"/>
            <a:buChar char="§"/>
          </a:pP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Maschinelle Lesbarkeit ist entscheidend</a:t>
          </a:r>
        </a:p>
        <a:p>
          <a:pPr defTabSz="108000">
            <a:buClr>
              <a:srgbClr val="EC6608"/>
            </a:buClr>
            <a:buFontTx/>
            <a:buNone/>
          </a:pP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XML-Datei muss maschinell auswertbar sein</a:t>
          </a:r>
        </a:p>
        <a:p>
          <a:pPr defTabSz="108000">
            <a:buClr>
              <a:srgbClr val="EC6608"/>
            </a:buClr>
            <a:buFontTx/>
            <a:buNone/>
          </a:pP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Menschenlesbares Dokument nicht erforderlich</a:t>
          </a:r>
        </a:p>
        <a:p>
          <a:pPr defTabSz="108000">
            <a:buClr>
              <a:srgbClr val="EC6608"/>
            </a:buClr>
            <a:buFontTx/>
            <a:buNone/>
          </a:pP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XML-Dokument kann durch Visualisierungstool                                              	 angezeigt werde</a:t>
          </a:r>
        </a:p>
        <a:p>
          <a:pPr defTabSz="108000">
            <a:buClr>
              <a:srgbClr val="EC6608"/>
            </a:buClr>
            <a:buFontTx/>
            <a:buNone/>
          </a:pP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Hybrides Format optional</a:t>
          </a:r>
        </a:p>
        <a:p>
          <a:pPr defTabSz="108000">
            <a:buClr>
              <a:srgbClr val="EC6608"/>
            </a:buClr>
            <a:buFontTx/>
            <a:buNone/>
          </a:pPr>
          <a:r>
            <a:rPr lang="de-DE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dirty="0">
              <a:solidFill>
                <a:schemeClr val="bg1"/>
              </a:solidFill>
            </a:rPr>
            <a:t>Bei Abweichungen geht der strukturierte Inhalt </a:t>
          </a:r>
          <a:br>
            <a:rPr lang="de-DE" dirty="0">
              <a:solidFill>
                <a:schemeClr val="bg1"/>
              </a:solidFill>
            </a:rPr>
          </a:br>
          <a:r>
            <a:rPr lang="de-DE" dirty="0">
              <a:solidFill>
                <a:schemeClr val="bg1"/>
              </a:solidFill>
            </a:rPr>
            <a:t>    vor </a:t>
          </a:r>
          <a:r>
            <a:rPr lang="de-DE" dirty="0">
              <a:solidFill>
                <a:schemeClr val="bg1"/>
              </a:solidFill>
              <a:sym typeface="Wingdings" panose="05000000000000000000" pitchFamily="2" charset="2"/>
            </a:rPr>
            <a:t> Ggf. entstehen so zwei Rechnungen!</a:t>
          </a:r>
          <a:endParaRPr lang="de-DE" dirty="0">
            <a:solidFill>
              <a:schemeClr val="bg1"/>
            </a:solidFill>
          </a:endParaRPr>
        </a:p>
      </dgm:t>
    </dgm:pt>
    <dgm:pt modelId="{A83B49FE-A426-4F41-B6E8-D3EA9443D1CD}" type="parTrans" cxnId="{4A820D01-8929-4AEA-9FE5-611B9E23A781}">
      <dgm:prSet/>
      <dgm:spPr/>
      <dgm:t>
        <a:bodyPr/>
        <a:lstStyle/>
        <a:p>
          <a:endParaRPr lang="de-DE"/>
        </a:p>
      </dgm:t>
    </dgm:pt>
    <dgm:pt modelId="{A11CFDB9-C4CD-42BD-9CAD-792AD495CF83}" type="sibTrans" cxnId="{4A820D01-8929-4AEA-9FE5-611B9E23A781}">
      <dgm:prSet/>
      <dgm:spPr/>
      <dgm:t>
        <a:bodyPr/>
        <a:lstStyle/>
        <a:p>
          <a:endParaRPr lang="de-DE"/>
        </a:p>
      </dgm:t>
    </dgm:pt>
    <dgm:pt modelId="{7E16DCF6-3F1E-4D4D-AE2E-31032F563609}" type="pres">
      <dgm:prSet presAssocID="{005D46AB-6E2E-454F-9DE7-B76FCFAD1B73}" presName="list" presStyleCnt="0">
        <dgm:presLayoutVars>
          <dgm:dir/>
          <dgm:animLvl val="lvl"/>
        </dgm:presLayoutVars>
      </dgm:prSet>
      <dgm:spPr/>
    </dgm:pt>
    <dgm:pt modelId="{DF6A9ADD-E69F-4842-BFA4-A3A5EA52525C}" type="pres">
      <dgm:prSet presAssocID="{51831FD0-1A08-4037-8A36-2B3C20629F08}" presName="posSpace" presStyleCnt="0"/>
      <dgm:spPr/>
    </dgm:pt>
    <dgm:pt modelId="{EF705DC4-ED38-4FFB-B6DB-96EFA41501D0}" type="pres">
      <dgm:prSet presAssocID="{51831FD0-1A08-4037-8A36-2B3C20629F08}" presName="vertFlow" presStyleCnt="0"/>
      <dgm:spPr/>
    </dgm:pt>
    <dgm:pt modelId="{52313DF9-46E2-42EC-AD02-3DF209F29A4F}" type="pres">
      <dgm:prSet presAssocID="{51831FD0-1A08-4037-8A36-2B3C20629F08}" presName="topSpace" presStyleCnt="0"/>
      <dgm:spPr/>
    </dgm:pt>
    <dgm:pt modelId="{11204A90-3A2E-4A16-8114-9671D5BE3F49}" type="pres">
      <dgm:prSet presAssocID="{51831FD0-1A08-4037-8A36-2B3C20629F08}" presName="firstComp" presStyleCnt="0"/>
      <dgm:spPr/>
    </dgm:pt>
    <dgm:pt modelId="{C3A1542E-A194-48D0-96A6-63BD8E599909}" type="pres">
      <dgm:prSet presAssocID="{51831FD0-1A08-4037-8A36-2B3C20629F08}" presName="firstChild" presStyleLbl="bgAccFollowNode1" presStyleIdx="0" presStyleCnt="2" custScaleX="130450" custLinFactNeighborX="29659" custLinFactNeighborY="8793"/>
      <dgm:spPr/>
    </dgm:pt>
    <dgm:pt modelId="{63DA57EF-7D65-4064-A774-B35EA6959877}" type="pres">
      <dgm:prSet presAssocID="{51831FD0-1A08-4037-8A36-2B3C20629F08}" presName="firstChildTx" presStyleLbl="bgAccFollowNode1" presStyleIdx="0" presStyleCnt="2">
        <dgm:presLayoutVars>
          <dgm:bulletEnabled val="1"/>
        </dgm:presLayoutVars>
      </dgm:prSet>
      <dgm:spPr/>
    </dgm:pt>
    <dgm:pt modelId="{3A995FC8-9CF2-4BF1-91B9-B0BE6A951670}" type="pres">
      <dgm:prSet presAssocID="{51831FD0-1A08-4037-8A36-2B3C20629F08}" presName="negSpace" presStyleCnt="0"/>
      <dgm:spPr/>
    </dgm:pt>
    <dgm:pt modelId="{B04B687C-BF29-4D09-AB33-4C7CB0439EF2}" type="pres">
      <dgm:prSet presAssocID="{51831FD0-1A08-4037-8A36-2B3C20629F08}" presName="circle" presStyleLbl="node1" presStyleIdx="0" presStyleCnt="2" custLinFactNeighborX="658" custLinFactNeighborY="-11362"/>
      <dgm:spPr/>
    </dgm:pt>
    <dgm:pt modelId="{86739B07-7CBC-4917-B416-FFE617A3EF93}" type="pres">
      <dgm:prSet presAssocID="{3ACA2123-9F43-4762-8239-3FC68CAA1337}" presName="transSpace" presStyleCnt="0"/>
      <dgm:spPr/>
    </dgm:pt>
    <dgm:pt modelId="{84AE49C1-7F21-484C-9E60-9813CCC5CD2B}" type="pres">
      <dgm:prSet presAssocID="{2E80312C-660C-4B1B-8AE2-CBA3A2996717}" presName="posSpace" presStyleCnt="0"/>
      <dgm:spPr/>
    </dgm:pt>
    <dgm:pt modelId="{F2C405E1-F39A-497A-9D9A-C047499EB229}" type="pres">
      <dgm:prSet presAssocID="{2E80312C-660C-4B1B-8AE2-CBA3A2996717}" presName="vertFlow" presStyleCnt="0"/>
      <dgm:spPr/>
    </dgm:pt>
    <dgm:pt modelId="{1A8673DE-BE67-45F0-93C0-F17C23628F97}" type="pres">
      <dgm:prSet presAssocID="{2E80312C-660C-4B1B-8AE2-CBA3A2996717}" presName="topSpace" presStyleCnt="0"/>
      <dgm:spPr/>
    </dgm:pt>
    <dgm:pt modelId="{3195E8DB-D8C9-4AD8-BE78-0826CC35D4E1}" type="pres">
      <dgm:prSet presAssocID="{2E80312C-660C-4B1B-8AE2-CBA3A2996717}" presName="firstComp" presStyleCnt="0"/>
      <dgm:spPr/>
    </dgm:pt>
    <dgm:pt modelId="{9E33C767-72CB-4DD6-A731-EEACBCC6608A}" type="pres">
      <dgm:prSet presAssocID="{2E80312C-660C-4B1B-8AE2-CBA3A2996717}" presName="firstChild" presStyleLbl="bgAccFollowNode1" presStyleIdx="1" presStyleCnt="2" custScaleX="181877" custScaleY="241106" custLinFactNeighborX="-589" custLinFactNeighborY="2259"/>
      <dgm:spPr/>
    </dgm:pt>
    <dgm:pt modelId="{42EFC544-1C24-4F98-8443-D1F03B74A3A3}" type="pres">
      <dgm:prSet presAssocID="{2E80312C-660C-4B1B-8AE2-CBA3A2996717}" presName="firstChildTx" presStyleLbl="bgAccFollowNode1" presStyleIdx="1" presStyleCnt="2">
        <dgm:presLayoutVars>
          <dgm:bulletEnabled val="1"/>
        </dgm:presLayoutVars>
      </dgm:prSet>
      <dgm:spPr/>
    </dgm:pt>
    <dgm:pt modelId="{262E8A36-13CE-40C7-803A-AC68143FD98E}" type="pres">
      <dgm:prSet presAssocID="{2E80312C-660C-4B1B-8AE2-CBA3A2996717}" presName="negSpace" presStyleCnt="0"/>
      <dgm:spPr/>
    </dgm:pt>
    <dgm:pt modelId="{7BA15B7A-09C4-4B22-BE6F-6D6F8A14B242}" type="pres">
      <dgm:prSet presAssocID="{2E80312C-660C-4B1B-8AE2-CBA3A2996717}" presName="circle" presStyleLbl="node1" presStyleIdx="1" presStyleCnt="2" custLinFactX="-59986" custLinFactNeighborX="-100000" custLinFactNeighborY="-6245"/>
      <dgm:spPr/>
    </dgm:pt>
  </dgm:ptLst>
  <dgm:cxnLst>
    <dgm:cxn modelId="{4A820D01-8929-4AEA-9FE5-611B9E23A781}" srcId="{2E80312C-660C-4B1B-8AE2-CBA3A2996717}" destId="{F33C4E83-6013-48D1-9D52-749A2BCB4FB8}" srcOrd="0" destOrd="0" parTransId="{A83B49FE-A426-4F41-B6E8-D3EA9443D1CD}" sibTransId="{A11CFDB9-C4CD-42BD-9CAD-792AD495CF83}"/>
    <dgm:cxn modelId="{4D909A14-91C2-4AF7-82AB-50775D3C1E24}" type="presOf" srcId="{F33C4E83-6013-48D1-9D52-749A2BCB4FB8}" destId="{42EFC544-1C24-4F98-8443-D1F03B74A3A3}" srcOrd="1" destOrd="0" presId="urn:microsoft.com/office/officeart/2005/8/layout/hList9"/>
    <dgm:cxn modelId="{CA91191F-E1AC-4F30-95BD-BFB5E5D0FBD2}" type="presOf" srcId="{005D46AB-6E2E-454F-9DE7-B76FCFAD1B73}" destId="{7E16DCF6-3F1E-4D4D-AE2E-31032F563609}" srcOrd="0" destOrd="0" presId="urn:microsoft.com/office/officeart/2005/8/layout/hList9"/>
    <dgm:cxn modelId="{85CECC41-6026-4D75-8F36-8E1614CA0CC4}" type="presOf" srcId="{239D9726-7AD0-41AD-B22E-6ED20905A6B9}" destId="{63DA57EF-7D65-4064-A774-B35EA6959877}" srcOrd="1" destOrd="0" presId="urn:microsoft.com/office/officeart/2005/8/layout/hList9"/>
    <dgm:cxn modelId="{20EE7853-404E-4742-AA82-665A3FA57677}" type="presOf" srcId="{F33C4E83-6013-48D1-9D52-749A2BCB4FB8}" destId="{9E33C767-72CB-4DD6-A731-EEACBCC6608A}" srcOrd="0" destOrd="0" presId="urn:microsoft.com/office/officeart/2005/8/layout/hList9"/>
    <dgm:cxn modelId="{F4366079-BC4F-45B1-AD4E-5D9C25836D80}" type="presOf" srcId="{51831FD0-1A08-4037-8A36-2B3C20629F08}" destId="{B04B687C-BF29-4D09-AB33-4C7CB0439EF2}" srcOrd="0" destOrd="0" presId="urn:microsoft.com/office/officeart/2005/8/layout/hList9"/>
    <dgm:cxn modelId="{E352118D-4B7D-494E-9B04-404F0089EDAC}" type="presOf" srcId="{2E80312C-660C-4B1B-8AE2-CBA3A2996717}" destId="{7BA15B7A-09C4-4B22-BE6F-6D6F8A14B242}" srcOrd="0" destOrd="0" presId="urn:microsoft.com/office/officeart/2005/8/layout/hList9"/>
    <dgm:cxn modelId="{265D1599-5BD5-4279-AEFC-0F66F2AD0B5D}" srcId="{51831FD0-1A08-4037-8A36-2B3C20629F08}" destId="{239D9726-7AD0-41AD-B22E-6ED20905A6B9}" srcOrd="0" destOrd="0" parTransId="{8AFE4F06-BCD6-461D-80D5-24396491BA8C}" sibTransId="{87E61349-44DD-4F81-A031-0F0C52CA406C}"/>
    <dgm:cxn modelId="{62C600AA-AE10-4ECC-841E-4E212740AB21}" srcId="{005D46AB-6E2E-454F-9DE7-B76FCFAD1B73}" destId="{51831FD0-1A08-4037-8A36-2B3C20629F08}" srcOrd="0" destOrd="0" parTransId="{0FC74426-2845-498D-95DD-14F019144452}" sibTransId="{3ACA2123-9F43-4762-8239-3FC68CAA1337}"/>
    <dgm:cxn modelId="{A8F456C0-902C-4B15-9EF1-F5AC7627CA66}" type="presOf" srcId="{239D9726-7AD0-41AD-B22E-6ED20905A6B9}" destId="{C3A1542E-A194-48D0-96A6-63BD8E599909}" srcOrd="0" destOrd="0" presId="urn:microsoft.com/office/officeart/2005/8/layout/hList9"/>
    <dgm:cxn modelId="{91032EF7-5A31-4AF4-8098-E22301F73FD5}" srcId="{005D46AB-6E2E-454F-9DE7-B76FCFAD1B73}" destId="{2E80312C-660C-4B1B-8AE2-CBA3A2996717}" srcOrd="1" destOrd="0" parTransId="{E67C012B-7641-474B-B07D-BAFA1C3086C8}" sibTransId="{330E4463-C74B-4426-B929-50D6383A01B6}"/>
    <dgm:cxn modelId="{CC390F30-6FE4-4724-A403-9036460C6674}" type="presParOf" srcId="{7E16DCF6-3F1E-4D4D-AE2E-31032F563609}" destId="{DF6A9ADD-E69F-4842-BFA4-A3A5EA52525C}" srcOrd="0" destOrd="0" presId="urn:microsoft.com/office/officeart/2005/8/layout/hList9"/>
    <dgm:cxn modelId="{F9F84536-895F-4D36-A147-1E630F5355D4}" type="presParOf" srcId="{7E16DCF6-3F1E-4D4D-AE2E-31032F563609}" destId="{EF705DC4-ED38-4FFB-B6DB-96EFA41501D0}" srcOrd="1" destOrd="0" presId="urn:microsoft.com/office/officeart/2005/8/layout/hList9"/>
    <dgm:cxn modelId="{1ED67775-5EE7-41E8-8ED1-048D83F67377}" type="presParOf" srcId="{EF705DC4-ED38-4FFB-B6DB-96EFA41501D0}" destId="{52313DF9-46E2-42EC-AD02-3DF209F29A4F}" srcOrd="0" destOrd="0" presId="urn:microsoft.com/office/officeart/2005/8/layout/hList9"/>
    <dgm:cxn modelId="{1ED44DB3-DAAA-41EF-A5AA-FAD2C954F634}" type="presParOf" srcId="{EF705DC4-ED38-4FFB-B6DB-96EFA41501D0}" destId="{11204A90-3A2E-4A16-8114-9671D5BE3F49}" srcOrd="1" destOrd="0" presId="urn:microsoft.com/office/officeart/2005/8/layout/hList9"/>
    <dgm:cxn modelId="{A135DB7E-F78E-4AD7-BF13-4D219BAF2C36}" type="presParOf" srcId="{11204A90-3A2E-4A16-8114-9671D5BE3F49}" destId="{C3A1542E-A194-48D0-96A6-63BD8E599909}" srcOrd="0" destOrd="0" presId="urn:microsoft.com/office/officeart/2005/8/layout/hList9"/>
    <dgm:cxn modelId="{91DB2A8A-BFFB-4263-9C5A-D2F68BE11993}" type="presParOf" srcId="{11204A90-3A2E-4A16-8114-9671D5BE3F49}" destId="{63DA57EF-7D65-4064-A774-B35EA6959877}" srcOrd="1" destOrd="0" presId="urn:microsoft.com/office/officeart/2005/8/layout/hList9"/>
    <dgm:cxn modelId="{543318A6-8E25-4577-8636-C5465B38C6B7}" type="presParOf" srcId="{7E16DCF6-3F1E-4D4D-AE2E-31032F563609}" destId="{3A995FC8-9CF2-4BF1-91B9-B0BE6A951670}" srcOrd="2" destOrd="0" presId="urn:microsoft.com/office/officeart/2005/8/layout/hList9"/>
    <dgm:cxn modelId="{D25ECA37-E605-4304-9FA2-0D64D819EBE3}" type="presParOf" srcId="{7E16DCF6-3F1E-4D4D-AE2E-31032F563609}" destId="{B04B687C-BF29-4D09-AB33-4C7CB0439EF2}" srcOrd="3" destOrd="0" presId="urn:microsoft.com/office/officeart/2005/8/layout/hList9"/>
    <dgm:cxn modelId="{7E21D8C4-4BE6-4870-BF33-B201133F2DC7}" type="presParOf" srcId="{7E16DCF6-3F1E-4D4D-AE2E-31032F563609}" destId="{86739B07-7CBC-4917-B416-FFE617A3EF93}" srcOrd="4" destOrd="0" presId="urn:microsoft.com/office/officeart/2005/8/layout/hList9"/>
    <dgm:cxn modelId="{0A10519F-5483-4A61-A78F-B0C662547BAE}" type="presParOf" srcId="{7E16DCF6-3F1E-4D4D-AE2E-31032F563609}" destId="{84AE49C1-7F21-484C-9E60-9813CCC5CD2B}" srcOrd="5" destOrd="0" presId="urn:microsoft.com/office/officeart/2005/8/layout/hList9"/>
    <dgm:cxn modelId="{FA8772A4-FEDE-4B31-92F7-ADBAEA556DBB}" type="presParOf" srcId="{7E16DCF6-3F1E-4D4D-AE2E-31032F563609}" destId="{F2C405E1-F39A-497A-9D9A-C047499EB229}" srcOrd="6" destOrd="0" presId="urn:microsoft.com/office/officeart/2005/8/layout/hList9"/>
    <dgm:cxn modelId="{AAA61781-9E5F-413D-B349-E29DDCC50E4C}" type="presParOf" srcId="{F2C405E1-F39A-497A-9D9A-C047499EB229}" destId="{1A8673DE-BE67-45F0-93C0-F17C23628F97}" srcOrd="0" destOrd="0" presId="urn:microsoft.com/office/officeart/2005/8/layout/hList9"/>
    <dgm:cxn modelId="{03187C0F-DD4E-40AC-827D-3761E4BCBC3B}" type="presParOf" srcId="{F2C405E1-F39A-497A-9D9A-C047499EB229}" destId="{3195E8DB-D8C9-4AD8-BE78-0826CC35D4E1}" srcOrd="1" destOrd="0" presId="urn:microsoft.com/office/officeart/2005/8/layout/hList9"/>
    <dgm:cxn modelId="{E407CBEC-7563-4B41-8B6F-09A39CF9E61F}" type="presParOf" srcId="{3195E8DB-D8C9-4AD8-BE78-0826CC35D4E1}" destId="{9E33C767-72CB-4DD6-A731-EEACBCC6608A}" srcOrd="0" destOrd="0" presId="urn:microsoft.com/office/officeart/2005/8/layout/hList9"/>
    <dgm:cxn modelId="{D629603F-52F7-4F65-B7A8-ACDFBFD259D6}" type="presParOf" srcId="{3195E8DB-D8C9-4AD8-BE78-0826CC35D4E1}" destId="{42EFC544-1C24-4F98-8443-D1F03B74A3A3}" srcOrd="1" destOrd="0" presId="urn:microsoft.com/office/officeart/2005/8/layout/hList9"/>
    <dgm:cxn modelId="{E41426F1-2306-495F-AE67-62FD82FE001A}" type="presParOf" srcId="{7E16DCF6-3F1E-4D4D-AE2E-31032F563609}" destId="{262E8A36-13CE-40C7-803A-AC68143FD98E}" srcOrd="7" destOrd="0" presId="urn:microsoft.com/office/officeart/2005/8/layout/hList9"/>
    <dgm:cxn modelId="{9FD7DA42-0F90-44DD-85EE-DF5398FE913F}" type="presParOf" srcId="{7E16DCF6-3F1E-4D4D-AE2E-31032F563609}" destId="{7BA15B7A-09C4-4B22-BE6F-6D6F8A14B242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0DC115-783C-4CF0-A8EC-CA39A7A7E0FE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EA4FBF6-B246-4B0D-8EBE-6B0A9929A3B9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Eigenes Bankkonto für Vermietung</a:t>
          </a:r>
          <a:endParaRPr lang="en-US"/>
        </a:p>
      </dgm:t>
    </dgm:pt>
    <dgm:pt modelId="{AB96A9CE-2ADD-4EC6-9E40-488B9E5DFF2A}" type="parTrans" cxnId="{9E4F6921-3CE9-4130-9E13-C5F33DAB3E84}">
      <dgm:prSet/>
      <dgm:spPr/>
      <dgm:t>
        <a:bodyPr/>
        <a:lstStyle/>
        <a:p>
          <a:endParaRPr lang="en-US"/>
        </a:p>
      </dgm:t>
    </dgm:pt>
    <dgm:pt modelId="{8615129D-7E59-4D28-9AED-6E863E283CE7}" type="sibTrans" cxnId="{9E4F6921-3CE9-4130-9E13-C5F33DAB3E84}">
      <dgm:prSet/>
      <dgm:spPr/>
      <dgm:t>
        <a:bodyPr/>
        <a:lstStyle/>
        <a:p>
          <a:endParaRPr lang="en-US"/>
        </a:p>
      </dgm:t>
    </dgm:pt>
    <dgm:pt modelId="{46DA9394-379D-4A07-A550-44D35695C715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Trennung von Einnahmen und Ausgaben für Vermietung / Ausgaben für Haus von privaten Ausgaben (A-C)</a:t>
          </a:r>
          <a:endParaRPr lang="en-US"/>
        </a:p>
      </dgm:t>
    </dgm:pt>
    <dgm:pt modelId="{4625C2EA-260E-4D2B-B000-201FE33F4045}" type="parTrans" cxnId="{F4765F0F-02C9-40C9-B484-FB98C9687F1B}">
      <dgm:prSet/>
      <dgm:spPr/>
      <dgm:t>
        <a:bodyPr/>
        <a:lstStyle/>
        <a:p>
          <a:endParaRPr lang="en-US"/>
        </a:p>
      </dgm:t>
    </dgm:pt>
    <dgm:pt modelId="{35951E3B-62B7-4313-8C7C-DE3094F2CCFD}" type="sibTrans" cxnId="{F4765F0F-02C9-40C9-B484-FB98C9687F1B}">
      <dgm:prSet/>
      <dgm:spPr/>
      <dgm:t>
        <a:bodyPr/>
        <a:lstStyle/>
        <a:p>
          <a:endParaRPr lang="en-US"/>
        </a:p>
      </dgm:t>
    </dgm:pt>
    <dgm:pt modelId="{357151F8-11A4-4744-AD44-62C8C7CF6D65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Eigene E-Mail – Adresse für Vermietung (Anfragen, Buchungen, Rechnungen, …)</a:t>
          </a:r>
          <a:endParaRPr lang="en-US"/>
        </a:p>
      </dgm:t>
    </dgm:pt>
    <dgm:pt modelId="{F5183FBA-C7FF-4E4D-8D7D-DC8401566CAC}" type="parTrans" cxnId="{5C0F5149-324C-4E9E-880B-4D37DD203228}">
      <dgm:prSet/>
      <dgm:spPr/>
      <dgm:t>
        <a:bodyPr/>
        <a:lstStyle/>
        <a:p>
          <a:endParaRPr lang="en-US"/>
        </a:p>
      </dgm:t>
    </dgm:pt>
    <dgm:pt modelId="{26643E77-0B60-418C-BD84-B3A2B00B0C0F}" type="sibTrans" cxnId="{5C0F5149-324C-4E9E-880B-4D37DD203228}">
      <dgm:prSet/>
      <dgm:spPr/>
      <dgm:t>
        <a:bodyPr/>
        <a:lstStyle/>
        <a:p>
          <a:endParaRPr lang="en-US"/>
        </a:p>
      </dgm:t>
    </dgm:pt>
    <dgm:pt modelId="{D5C4CAAA-8717-4B6F-A82E-C3227090CAE0}">
      <dgm:prSet/>
      <dgm:spPr/>
      <dgm:t>
        <a:bodyPr/>
        <a:lstStyle/>
        <a:p>
          <a:pPr>
            <a:lnSpc>
              <a:spcPct val="100000"/>
            </a:lnSpc>
          </a:pPr>
          <a:r>
            <a:rPr lang="de-DE"/>
            <a:t>(nur) diese für E-Mail-Archivierung (B, C)</a:t>
          </a:r>
          <a:endParaRPr lang="en-US"/>
        </a:p>
      </dgm:t>
    </dgm:pt>
    <dgm:pt modelId="{F88246D1-C678-4571-8072-060E5DEA0F1B}" type="parTrans" cxnId="{D59E40F3-6DB5-40B3-967E-7B4253744D65}">
      <dgm:prSet/>
      <dgm:spPr/>
      <dgm:t>
        <a:bodyPr/>
        <a:lstStyle/>
        <a:p>
          <a:endParaRPr lang="en-US"/>
        </a:p>
      </dgm:t>
    </dgm:pt>
    <dgm:pt modelId="{BCF6B91D-7043-424E-818D-3D88AF7970B3}" type="sibTrans" cxnId="{D59E40F3-6DB5-40B3-967E-7B4253744D65}">
      <dgm:prSet/>
      <dgm:spPr/>
      <dgm:t>
        <a:bodyPr/>
        <a:lstStyle/>
        <a:p>
          <a:endParaRPr lang="en-US"/>
        </a:p>
      </dgm:t>
    </dgm:pt>
    <dgm:pt modelId="{730250E2-4F13-4089-8B58-EA741E953F13}">
      <dgm:prSet/>
      <dgm:spPr/>
      <dgm:t>
        <a:bodyPr/>
        <a:lstStyle/>
        <a:p>
          <a:pPr>
            <a:lnSpc>
              <a:spcPct val="100000"/>
            </a:lnSpc>
          </a:pPr>
          <a:r>
            <a:rPr lang="de-DE" dirty="0"/>
            <a:t>Ggf. weitere Unterteilung bei größeren Betrieben (C)</a:t>
          </a:r>
          <a:endParaRPr lang="en-US" dirty="0"/>
        </a:p>
      </dgm:t>
    </dgm:pt>
    <dgm:pt modelId="{3988CAB2-AD61-4B91-87BD-C8360A2228C6}" type="parTrans" cxnId="{72B0ADF8-7048-4371-8BE0-C363D811F46B}">
      <dgm:prSet/>
      <dgm:spPr/>
      <dgm:t>
        <a:bodyPr/>
        <a:lstStyle/>
        <a:p>
          <a:endParaRPr lang="en-US"/>
        </a:p>
      </dgm:t>
    </dgm:pt>
    <dgm:pt modelId="{1B163ED3-E961-4BF1-B87A-9AB602BCE04C}" type="sibTrans" cxnId="{72B0ADF8-7048-4371-8BE0-C363D811F46B}">
      <dgm:prSet/>
      <dgm:spPr/>
      <dgm:t>
        <a:bodyPr/>
        <a:lstStyle/>
        <a:p>
          <a:endParaRPr lang="en-US"/>
        </a:p>
      </dgm:t>
    </dgm:pt>
    <dgm:pt modelId="{17263B05-A775-4849-ACF2-203D5F5AF6F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Archivierung</a:t>
          </a:r>
          <a:endParaRPr lang="en-US" dirty="0"/>
        </a:p>
      </dgm:t>
    </dgm:pt>
    <dgm:pt modelId="{0E920C8B-CBE3-4363-9F1B-7C535F316270}" type="parTrans" cxnId="{2C2389E7-9501-430E-B377-A31CA8E884E8}">
      <dgm:prSet/>
      <dgm:spPr/>
      <dgm:t>
        <a:bodyPr/>
        <a:lstStyle/>
        <a:p>
          <a:endParaRPr lang="de-DE"/>
        </a:p>
      </dgm:t>
    </dgm:pt>
    <dgm:pt modelId="{B5A8D613-1EC4-46E8-A641-A1D2268F1AEE}" type="sibTrans" cxnId="{2C2389E7-9501-430E-B377-A31CA8E884E8}">
      <dgm:prSet/>
      <dgm:spPr/>
      <dgm:t>
        <a:bodyPr/>
        <a:lstStyle/>
        <a:p>
          <a:endParaRPr lang="de-DE"/>
        </a:p>
      </dgm:t>
    </dgm:pt>
    <dgm:pt modelId="{48AE5E00-ED2C-45A9-BAD6-13E885AD63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E-Mail-</a:t>
          </a:r>
          <a:r>
            <a:rPr lang="en-US" dirty="0" err="1"/>
            <a:t>Archivierung</a:t>
          </a:r>
          <a:endParaRPr lang="en-US" dirty="0"/>
        </a:p>
      </dgm:t>
    </dgm:pt>
    <dgm:pt modelId="{B8E53F12-37C2-49E5-BD15-D5980026DB57}" type="parTrans" cxnId="{CF6540A9-8F9D-49F1-9FF3-E3F742A891C8}">
      <dgm:prSet/>
      <dgm:spPr/>
      <dgm:t>
        <a:bodyPr/>
        <a:lstStyle/>
        <a:p>
          <a:endParaRPr lang="de-DE"/>
        </a:p>
      </dgm:t>
    </dgm:pt>
    <dgm:pt modelId="{784CAB8E-1202-4AA0-88B1-AD4FD9A00C93}" type="sibTrans" cxnId="{CF6540A9-8F9D-49F1-9FF3-E3F742A891C8}">
      <dgm:prSet/>
      <dgm:spPr/>
      <dgm:t>
        <a:bodyPr/>
        <a:lstStyle/>
        <a:p>
          <a:endParaRPr lang="de-DE"/>
        </a:p>
      </dgm:t>
    </dgm:pt>
    <dgm:pt modelId="{B9012E1C-B005-4CE6-8923-85441074FE8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Angebote</a:t>
          </a:r>
          <a:r>
            <a:rPr lang="en-US" dirty="0"/>
            <a:t>, </a:t>
          </a:r>
          <a:r>
            <a:rPr lang="en-US" dirty="0" err="1"/>
            <a:t>Schriftverkehr</a:t>
          </a:r>
          <a:endParaRPr lang="en-US" dirty="0"/>
        </a:p>
      </dgm:t>
    </dgm:pt>
    <dgm:pt modelId="{DCE51D73-43FA-4D1F-B25A-77FD9A9C95EB}" type="parTrans" cxnId="{87A25712-3AEE-44BF-BEB9-2ECDFA295AC0}">
      <dgm:prSet/>
      <dgm:spPr/>
      <dgm:t>
        <a:bodyPr/>
        <a:lstStyle/>
        <a:p>
          <a:endParaRPr lang="de-DE"/>
        </a:p>
      </dgm:t>
    </dgm:pt>
    <dgm:pt modelId="{0E2E7044-C4BE-4B18-A461-590DB6986062}" type="sibTrans" cxnId="{87A25712-3AEE-44BF-BEB9-2ECDFA295AC0}">
      <dgm:prSet/>
      <dgm:spPr/>
      <dgm:t>
        <a:bodyPr/>
        <a:lstStyle/>
        <a:p>
          <a:endParaRPr lang="de-DE"/>
        </a:p>
      </dgm:t>
    </dgm:pt>
    <dgm:pt modelId="{4AD48F9C-BE51-482C-847F-844827D2F2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 err="1"/>
            <a:t>Rechnungen</a:t>
          </a:r>
          <a:endParaRPr lang="en-US" dirty="0"/>
        </a:p>
      </dgm:t>
    </dgm:pt>
    <dgm:pt modelId="{C24BB523-B266-40F7-9C95-CC9AD5170F88}" type="parTrans" cxnId="{1141F1AB-5900-4A04-BC57-A89BC71CD540}">
      <dgm:prSet/>
      <dgm:spPr/>
      <dgm:t>
        <a:bodyPr/>
        <a:lstStyle/>
        <a:p>
          <a:endParaRPr lang="de-DE"/>
        </a:p>
      </dgm:t>
    </dgm:pt>
    <dgm:pt modelId="{AC7A29CE-5FAE-4F88-B06C-4B274E8D25FB}" type="sibTrans" cxnId="{1141F1AB-5900-4A04-BC57-A89BC71CD540}">
      <dgm:prSet/>
      <dgm:spPr/>
      <dgm:t>
        <a:bodyPr/>
        <a:lstStyle/>
        <a:p>
          <a:endParaRPr lang="de-DE"/>
        </a:p>
      </dgm:t>
    </dgm:pt>
    <dgm:pt modelId="{8A76A444-800D-4B98-9B9F-852BE3BF2303}" type="pres">
      <dgm:prSet presAssocID="{900DC115-783C-4CF0-A8EC-CA39A7A7E0FE}" presName="root" presStyleCnt="0">
        <dgm:presLayoutVars>
          <dgm:dir/>
          <dgm:resizeHandles val="exact"/>
        </dgm:presLayoutVars>
      </dgm:prSet>
      <dgm:spPr/>
    </dgm:pt>
    <dgm:pt modelId="{0814D3E3-6E04-4452-82F5-199A47CF05CE}" type="pres">
      <dgm:prSet presAssocID="{2EA4FBF6-B246-4B0D-8EBE-6B0A9929A3B9}" presName="compNode" presStyleCnt="0"/>
      <dgm:spPr/>
    </dgm:pt>
    <dgm:pt modelId="{C286101B-6C53-4F77-9DF6-4F6042CA732F}" type="pres">
      <dgm:prSet presAssocID="{2EA4FBF6-B246-4B0D-8EBE-6B0A9929A3B9}" presName="bgRect" presStyleLbl="bgShp" presStyleIdx="0" presStyleCnt="3"/>
      <dgm:spPr/>
    </dgm:pt>
    <dgm:pt modelId="{20E3DCBD-166E-4E11-86DB-82F0B7437A7F}" type="pres">
      <dgm:prSet presAssocID="{2EA4FBF6-B246-4B0D-8EBE-6B0A9929A3B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ld"/>
        </a:ext>
      </dgm:extLst>
    </dgm:pt>
    <dgm:pt modelId="{E2DEA2E1-0CDC-462A-9500-B346B84C8A8F}" type="pres">
      <dgm:prSet presAssocID="{2EA4FBF6-B246-4B0D-8EBE-6B0A9929A3B9}" presName="spaceRect" presStyleCnt="0"/>
      <dgm:spPr/>
    </dgm:pt>
    <dgm:pt modelId="{CECA384B-7C72-4838-A630-0D2B022FC0D0}" type="pres">
      <dgm:prSet presAssocID="{2EA4FBF6-B246-4B0D-8EBE-6B0A9929A3B9}" presName="parTx" presStyleLbl="revTx" presStyleIdx="0" presStyleCnt="6">
        <dgm:presLayoutVars>
          <dgm:chMax val="0"/>
          <dgm:chPref val="0"/>
        </dgm:presLayoutVars>
      </dgm:prSet>
      <dgm:spPr/>
    </dgm:pt>
    <dgm:pt modelId="{A1426365-E161-46EA-A89E-42442A4C8DC7}" type="pres">
      <dgm:prSet presAssocID="{2EA4FBF6-B246-4B0D-8EBE-6B0A9929A3B9}" presName="desTx" presStyleLbl="revTx" presStyleIdx="1" presStyleCnt="6">
        <dgm:presLayoutVars/>
      </dgm:prSet>
      <dgm:spPr/>
    </dgm:pt>
    <dgm:pt modelId="{F2EC7B75-99E0-4F9E-B7EC-3AA7FE784775}" type="pres">
      <dgm:prSet presAssocID="{8615129D-7E59-4D28-9AED-6E863E283CE7}" presName="sibTrans" presStyleCnt="0"/>
      <dgm:spPr/>
    </dgm:pt>
    <dgm:pt modelId="{202DD08E-2593-431F-B163-921A359E0E75}" type="pres">
      <dgm:prSet presAssocID="{357151F8-11A4-4744-AD44-62C8C7CF6D65}" presName="compNode" presStyleCnt="0"/>
      <dgm:spPr/>
    </dgm:pt>
    <dgm:pt modelId="{C844B96C-0324-4A32-AA74-B7D675109FF1}" type="pres">
      <dgm:prSet presAssocID="{357151F8-11A4-4744-AD44-62C8C7CF6D65}" presName="bgRect" presStyleLbl="bgShp" presStyleIdx="1" presStyleCnt="3"/>
      <dgm:spPr/>
    </dgm:pt>
    <dgm:pt modelId="{E435C952-73F0-46F8-91B0-ECB9A67B883C}" type="pres">
      <dgm:prSet presAssocID="{357151F8-11A4-4744-AD44-62C8C7CF6D6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7BB1BD97-E534-4DEA-A330-03514149EC54}" type="pres">
      <dgm:prSet presAssocID="{357151F8-11A4-4744-AD44-62C8C7CF6D65}" presName="spaceRect" presStyleCnt="0"/>
      <dgm:spPr/>
    </dgm:pt>
    <dgm:pt modelId="{318E6EE9-A922-4272-AB69-40463A9FFE73}" type="pres">
      <dgm:prSet presAssocID="{357151F8-11A4-4744-AD44-62C8C7CF6D65}" presName="parTx" presStyleLbl="revTx" presStyleIdx="2" presStyleCnt="6">
        <dgm:presLayoutVars>
          <dgm:chMax val="0"/>
          <dgm:chPref val="0"/>
        </dgm:presLayoutVars>
      </dgm:prSet>
      <dgm:spPr/>
    </dgm:pt>
    <dgm:pt modelId="{CFEE8477-3972-4806-8B3B-A06071D477E4}" type="pres">
      <dgm:prSet presAssocID="{357151F8-11A4-4744-AD44-62C8C7CF6D65}" presName="desTx" presStyleLbl="revTx" presStyleIdx="3" presStyleCnt="6">
        <dgm:presLayoutVars/>
      </dgm:prSet>
      <dgm:spPr/>
    </dgm:pt>
    <dgm:pt modelId="{E79415D3-66C1-48A8-A8EF-771F4CC80BAE}" type="pres">
      <dgm:prSet presAssocID="{26643E77-0B60-418C-BD84-B3A2B00B0C0F}" presName="sibTrans" presStyleCnt="0"/>
      <dgm:spPr/>
    </dgm:pt>
    <dgm:pt modelId="{449F28C9-2242-49AF-A779-3856F10AF5CF}" type="pres">
      <dgm:prSet presAssocID="{17263B05-A775-4849-ACF2-203D5F5AF6FE}" presName="compNode" presStyleCnt="0"/>
      <dgm:spPr/>
    </dgm:pt>
    <dgm:pt modelId="{D57A0447-4793-404B-B8F9-B67E9E595EFC}" type="pres">
      <dgm:prSet presAssocID="{17263B05-A775-4849-ACF2-203D5F5AF6FE}" presName="bgRect" presStyleLbl="bgShp" presStyleIdx="2" presStyleCnt="3"/>
      <dgm:spPr/>
    </dgm:pt>
    <dgm:pt modelId="{D51AB83A-9CEC-40DA-9002-CB338E01658D}" type="pres">
      <dgm:prSet presAssocID="{17263B05-A775-4849-ACF2-203D5F5AF6FE}" presName="iconRect" presStyleLbl="node1" presStyleIdx="2" presStyleCnt="3"/>
      <dgm:spPr>
        <a:blipFill>
          <a:blip xmlns:r="http://schemas.openxmlformats.org/officeDocument/2006/relationships" r:embed="rId5"/>
          <a:srcRect/>
          <a:stretch>
            <a:fillRect l="-17000" r="-17000"/>
          </a:stretch>
        </a:blipFill>
      </dgm:spPr>
    </dgm:pt>
    <dgm:pt modelId="{0C0B44DD-8A57-4FD5-B415-6DF8C3BB1432}" type="pres">
      <dgm:prSet presAssocID="{17263B05-A775-4849-ACF2-203D5F5AF6FE}" presName="spaceRect" presStyleCnt="0"/>
      <dgm:spPr/>
    </dgm:pt>
    <dgm:pt modelId="{3BFEBE28-1E69-4982-9E40-9B23A26F7D12}" type="pres">
      <dgm:prSet presAssocID="{17263B05-A775-4849-ACF2-203D5F5AF6FE}" presName="parTx" presStyleLbl="revTx" presStyleIdx="4" presStyleCnt="6">
        <dgm:presLayoutVars>
          <dgm:chMax val="0"/>
          <dgm:chPref val="0"/>
        </dgm:presLayoutVars>
      </dgm:prSet>
      <dgm:spPr/>
    </dgm:pt>
    <dgm:pt modelId="{EE805401-A9E9-4C54-A455-E163F9B27AA8}" type="pres">
      <dgm:prSet presAssocID="{17263B05-A775-4849-ACF2-203D5F5AF6FE}" presName="desTx" presStyleLbl="revTx" presStyleIdx="5" presStyleCnt="6">
        <dgm:presLayoutVars/>
      </dgm:prSet>
      <dgm:spPr/>
    </dgm:pt>
  </dgm:ptLst>
  <dgm:cxnLst>
    <dgm:cxn modelId="{F2E36005-D2CB-4475-8881-BDD52F0DDDED}" type="presOf" srcId="{357151F8-11A4-4744-AD44-62C8C7CF6D65}" destId="{318E6EE9-A922-4272-AB69-40463A9FFE73}" srcOrd="0" destOrd="0" presId="urn:microsoft.com/office/officeart/2018/2/layout/IconVerticalSolidList"/>
    <dgm:cxn modelId="{B2328A0A-4F0D-4CA1-9850-28E6E7372317}" type="presOf" srcId="{730250E2-4F13-4089-8B58-EA741E953F13}" destId="{CFEE8477-3972-4806-8B3B-A06071D477E4}" srcOrd="0" destOrd="1" presId="urn:microsoft.com/office/officeart/2018/2/layout/IconVerticalSolidList"/>
    <dgm:cxn modelId="{F4765F0F-02C9-40C9-B484-FB98C9687F1B}" srcId="{2EA4FBF6-B246-4B0D-8EBE-6B0A9929A3B9}" destId="{46DA9394-379D-4A07-A550-44D35695C715}" srcOrd="0" destOrd="0" parTransId="{4625C2EA-260E-4D2B-B000-201FE33F4045}" sibTransId="{35951E3B-62B7-4313-8C7C-DE3094F2CCFD}"/>
    <dgm:cxn modelId="{87A25712-3AEE-44BF-BEB9-2ECDFA295AC0}" srcId="{17263B05-A775-4849-ACF2-203D5F5AF6FE}" destId="{B9012E1C-B005-4CE6-8923-85441074FE86}" srcOrd="1" destOrd="0" parTransId="{DCE51D73-43FA-4D1F-B25A-77FD9A9C95EB}" sibTransId="{0E2E7044-C4BE-4B18-A461-590DB6986062}"/>
    <dgm:cxn modelId="{9E4F6921-3CE9-4130-9E13-C5F33DAB3E84}" srcId="{900DC115-783C-4CF0-A8EC-CA39A7A7E0FE}" destId="{2EA4FBF6-B246-4B0D-8EBE-6B0A9929A3B9}" srcOrd="0" destOrd="0" parTransId="{AB96A9CE-2ADD-4EC6-9E40-488B9E5DFF2A}" sibTransId="{8615129D-7E59-4D28-9AED-6E863E283CE7}"/>
    <dgm:cxn modelId="{5C0F5149-324C-4E9E-880B-4D37DD203228}" srcId="{900DC115-783C-4CF0-A8EC-CA39A7A7E0FE}" destId="{357151F8-11A4-4744-AD44-62C8C7CF6D65}" srcOrd="1" destOrd="0" parTransId="{F5183FBA-C7FF-4E4D-8D7D-DC8401566CAC}" sibTransId="{26643E77-0B60-418C-BD84-B3A2B00B0C0F}"/>
    <dgm:cxn modelId="{E288346A-21EF-4421-8DD0-1C1A9CA9D973}" type="presOf" srcId="{17263B05-A775-4849-ACF2-203D5F5AF6FE}" destId="{3BFEBE28-1E69-4982-9E40-9B23A26F7D12}" srcOrd="0" destOrd="0" presId="urn:microsoft.com/office/officeart/2018/2/layout/IconVerticalSolidList"/>
    <dgm:cxn modelId="{66292286-87FF-40EE-BBE1-30D1F7D662B8}" type="presOf" srcId="{2EA4FBF6-B246-4B0D-8EBE-6B0A9929A3B9}" destId="{CECA384B-7C72-4838-A630-0D2B022FC0D0}" srcOrd="0" destOrd="0" presId="urn:microsoft.com/office/officeart/2018/2/layout/IconVerticalSolidList"/>
    <dgm:cxn modelId="{BEF9579A-7CE6-49E8-869F-14B68447214E}" type="presOf" srcId="{46DA9394-379D-4A07-A550-44D35695C715}" destId="{A1426365-E161-46EA-A89E-42442A4C8DC7}" srcOrd="0" destOrd="0" presId="urn:microsoft.com/office/officeart/2018/2/layout/IconVerticalSolidList"/>
    <dgm:cxn modelId="{CF6540A9-8F9D-49F1-9FF3-E3F742A891C8}" srcId="{17263B05-A775-4849-ACF2-203D5F5AF6FE}" destId="{48AE5E00-ED2C-45A9-BAD6-13E885AD635D}" srcOrd="0" destOrd="0" parTransId="{B8E53F12-37C2-49E5-BD15-D5980026DB57}" sibTransId="{784CAB8E-1202-4AA0-88B1-AD4FD9A00C93}"/>
    <dgm:cxn modelId="{1141F1AB-5900-4A04-BC57-A89BC71CD540}" srcId="{17263B05-A775-4849-ACF2-203D5F5AF6FE}" destId="{4AD48F9C-BE51-482C-847F-844827D2F220}" srcOrd="2" destOrd="0" parTransId="{C24BB523-B266-40F7-9C95-CC9AD5170F88}" sibTransId="{AC7A29CE-5FAE-4F88-B06C-4B274E8D25FB}"/>
    <dgm:cxn modelId="{BD0ACCBE-5B04-4815-B803-4507A12127F8}" type="presOf" srcId="{48AE5E00-ED2C-45A9-BAD6-13E885AD635D}" destId="{EE805401-A9E9-4C54-A455-E163F9B27AA8}" srcOrd="0" destOrd="0" presId="urn:microsoft.com/office/officeart/2018/2/layout/IconVerticalSolidList"/>
    <dgm:cxn modelId="{E49DA6CD-92C6-4432-BD98-F5AB1E86F9DF}" type="presOf" srcId="{B9012E1C-B005-4CE6-8923-85441074FE86}" destId="{EE805401-A9E9-4C54-A455-E163F9B27AA8}" srcOrd="0" destOrd="1" presId="urn:microsoft.com/office/officeart/2018/2/layout/IconVerticalSolidList"/>
    <dgm:cxn modelId="{EA4B41D3-5AC0-43AF-8A8F-40027F50219F}" type="presOf" srcId="{D5C4CAAA-8717-4B6F-A82E-C3227090CAE0}" destId="{CFEE8477-3972-4806-8B3B-A06071D477E4}" srcOrd="0" destOrd="0" presId="urn:microsoft.com/office/officeart/2018/2/layout/IconVerticalSolidList"/>
    <dgm:cxn modelId="{8BE930DE-9ED7-4153-872E-68D5641D8E7D}" type="presOf" srcId="{4AD48F9C-BE51-482C-847F-844827D2F220}" destId="{EE805401-A9E9-4C54-A455-E163F9B27AA8}" srcOrd="0" destOrd="2" presId="urn:microsoft.com/office/officeart/2018/2/layout/IconVerticalSolidList"/>
    <dgm:cxn modelId="{2C2389E7-9501-430E-B377-A31CA8E884E8}" srcId="{900DC115-783C-4CF0-A8EC-CA39A7A7E0FE}" destId="{17263B05-A775-4849-ACF2-203D5F5AF6FE}" srcOrd="2" destOrd="0" parTransId="{0E920C8B-CBE3-4363-9F1B-7C535F316270}" sibTransId="{B5A8D613-1EC4-46E8-A641-A1D2268F1AEE}"/>
    <dgm:cxn modelId="{D59E40F3-6DB5-40B3-967E-7B4253744D65}" srcId="{357151F8-11A4-4744-AD44-62C8C7CF6D65}" destId="{D5C4CAAA-8717-4B6F-A82E-C3227090CAE0}" srcOrd="0" destOrd="0" parTransId="{F88246D1-C678-4571-8072-060E5DEA0F1B}" sibTransId="{BCF6B91D-7043-424E-818D-3D88AF7970B3}"/>
    <dgm:cxn modelId="{9D6F04F7-C328-40AA-ABAD-0EA8AD054554}" type="presOf" srcId="{900DC115-783C-4CF0-A8EC-CA39A7A7E0FE}" destId="{8A76A444-800D-4B98-9B9F-852BE3BF2303}" srcOrd="0" destOrd="0" presId="urn:microsoft.com/office/officeart/2018/2/layout/IconVerticalSolidList"/>
    <dgm:cxn modelId="{72B0ADF8-7048-4371-8BE0-C363D811F46B}" srcId="{357151F8-11A4-4744-AD44-62C8C7CF6D65}" destId="{730250E2-4F13-4089-8B58-EA741E953F13}" srcOrd="1" destOrd="0" parTransId="{3988CAB2-AD61-4B91-87BD-C8360A2228C6}" sibTransId="{1B163ED3-E961-4BF1-B87A-9AB602BCE04C}"/>
    <dgm:cxn modelId="{676485DD-BD04-4A8B-B4DF-9BF8CD4BF52E}" type="presParOf" srcId="{8A76A444-800D-4B98-9B9F-852BE3BF2303}" destId="{0814D3E3-6E04-4452-82F5-199A47CF05CE}" srcOrd="0" destOrd="0" presId="urn:microsoft.com/office/officeart/2018/2/layout/IconVerticalSolidList"/>
    <dgm:cxn modelId="{6817800B-77CC-4236-92EA-FFF657C2F58A}" type="presParOf" srcId="{0814D3E3-6E04-4452-82F5-199A47CF05CE}" destId="{C286101B-6C53-4F77-9DF6-4F6042CA732F}" srcOrd="0" destOrd="0" presId="urn:microsoft.com/office/officeart/2018/2/layout/IconVerticalSolidList"/>
    <dgm:cxn modelId="{82E88356-5B7B-4793-97CD-3C30CC3F8AE5}" type="presParOf" srcId="{0814D3E3-6E04-4452-82F5-199A47CF05CE}" destId="{20E3DCBD-166E-4E11-86DB-82F0B7437A7F}" srcOrd="1" destOrd="0" presId="urn:microsoft.com/office/officeart/2018/2/layout/IconVerticalSolidList"/>
    <dgm:cxn modelId="{06759072-8BAF-4761-A793-B4432017003E}" type="presParOf" srcId="{0814D3E3-6E04-4452-82F5-199A47CF05CE}" destId="{E2DEA2E1-0CDC-462A-9500-B346B84C8A8F}" srcOrd="2" destOrd="0" presId="urn:microsoft.com/office/officeart/2018/2/layout/IconVerticalSolidList"/>
    <dgm:cxn modelId="{8004FF9D-C458-4537-BB9B-0B2EE9E64C07}" type="presParOf" srcId="{0814D3E3-6E04-4452-82F5-199A47CF05CE}" destId="{CECA384B-7C72-4838-A630-0D2B022FC0D0}" srcOrd="3" destOrd="0" presId="urn:microsoft.com/office/officeart/2018/2/layout/IconVerticalSolidList"/>
    <dgm:cxn modelId="{ACCFF214-D4B3-4FB9-8DEB-2EE8699FA096}" type="presParOf" srcId="{0814D3E3-6E04-4452-82F5-199A47CF05CE}" destId="{A1426365-E161-46EA-A89E-42442A4C8DC7}" srcOrd="4" destOrd="0" presId="urn:microsoft.com/office/officeart/2018/2/layout/IconVerticalSolidList"/>
    <dgm:cxn modelId="{EDACE42C-C83A-46F4-855D-98E94840D430}" type="presParOf" srcId="{8A76A444-800D-4B98-9B9F-852BE3BF2303}" destId="{F2EC7B75-99E0-4F9E-B7EC-3AA7FE784775}" srcOrd="1" destOrd="0" presId="urn:microsoft.com/office/officeart/2018/2/layout/IconVerticalSolidList"/>
    <dgm:cxn modelId="{845C03CA-7B50-44F0-BBA3-03981496A8B5}" type="presParOf" srcId="{8A76A444-800D-4B98-9B9F-852BE3BF2303}" destId="{202DD08E-2593-431F-B163-921A359E0E75}" srcOrd="2" destOrd="0" presId="urn:microsoft.com/office/officeart/2018/2/layout/IconVerticalSolidList"/>
    <dgm:cxn modelId="{455F5289-A3ED-43C7-8F55-0C85E2543F21}" type="presParOf" srcId="{202DD08E-2593-431F-B163-921A359E0E75}" destId="{C844B96C-0324-4A32-AA74-B7D675109FF1}" srcOrd="0" destOrd="0" presId="urn:microsoft.com/office/officeart/2018/2/layout/IconVerticalSolidList"/>
    <dgm:cxn modelId="{FD861544-D3E7-4223-A749-C707A81E2FBA}" type="presParOf" srcId="{202DD08E-2593-431F-B163-921A359E0E75}" destId="{E435C952-73F0-46F8-91B0-ECB9A67B883C}" srcOrd="1" destOrd="0" presId="urn:microsoft.com/office/officeart/2018/2/layout/IconVerticalSolidList"/>
    <dgm:cxn modelId="{71D1C09F-C2FA-4412-A319-9624EB83DAE4}" type="presParOf" srcId="{202DD08E-2593-431F-B163-921A359E0E75}" destId="{7BB1BD97-E534-4DEA-A330-03514149EC54}" srcOrd="2" destOrd="0" presId="urn:microsoft.com/office/officeart/2018/2/layout/IconVerticalSolidList"/>
    <dgm:cxn modelId="{B24192F7-8524-40C6-A815-355F65CB0339}" type="presParOf" srcId="{202DD08E-2593-431F-B163-921A359E0E75}" destId="{318E6EE9-A922-4272-AB69-40463A9FFE73}" srcOrd="3" destOrd="0" presId="urn:microsoft.com/office/officeart/2018/2/layout/IconVerticalSolidList"/>
    <dgm:cxn modelId="{A944E6B6-283C-42E5-B83D-061214C5C9B3}" type="presParOf" srcId="{202DD08E-2593-431F-B163-921A359E0E75}" destId="{CFEE8477-3972-4806-8B3B-A06071D477E4}" srcOrd="4" destOrd="0" presId="urn:microsoft.com/office/officeart/2018/2/layout/IconVerticalSolidList"/>
    <dgm:cxn modelId="{AA4832EA-0DC8-40F9-BF83-23BA3CC5FA0B}" type="presParOf" srcId="{8A76A444-800D-4B98-9B9F-852BE3BF2303}" destId="{E79415D3-66C1-48A8-A8EF-771F4CC80BAE}" srcOrd="3" destOrd="0" presId="urn:microsoft.com/office/officeart/2018/2/layout/IconVerticalSolidList"/>
    <dgm:cxn modelId="{158D13EA-1695-47EF-A004-B5CDA83F65EC}" type="presParOf" srcId="{8A76A444-800D-4B98-9B9F-852BE3BF2303}" destId="{449F28C9-2242-49AF-A779-3856F10AF5CF}" srcOrd="4" destOrd="0" presId="urn:microsoft.com/office/officeart/2018/2/layout/IconVerticalSolidList"/>
    <dgm:cxn modelId="{6CF6156F-0847-4C7C-919E-D52BF4FAA449}" type="presParOf" srcId="{449F28C9-2242-49AF-A779-3856F10AF5CF}" destId="{D57A0447-4793-404B-B8F9-B67E9E595EFC}" srcOrd="0" destOrd="0" presId="urn:microsoft.com/office/officeart/2018/2/layout/IconVerticalSolidList"/>
    <dgm:cxn modelId="{7DFE9D0D-52BB-4B93-9B97-23816A4D5126}" type="presParOf" srcId="{449F28C9-2242-49AF-A779-3856F10AF5CF}" destId="{D51AB83A-9CEC-40DA-9002-CB338E01658D}" srcOrd="1" destOrd="0" presId="urn:microsoft.com/office/officeart/2018/2/layout/IconVerticalSolidList"/>
    <dgm:cxn modelId="{BE8DFFF2-BF78-41B0-B3EC-F568F6D94437}" type="presParOf" srcId="{449F28C9-2242-49AF-A779-3856F10AF5CF}" destId="{0C0B44DD-8A57-4FD5-B415-6DF8C3BB1432}" srcOrd="2" destOrd="0" presId="urn:microsoft.com/office/officeart/2018/2/layout/IconVerticalSolidList"/>
    <dgm:cxn modelId="{552E761D-1433-4FA4-9E3D-A35CAD3A942C}" type="presParOf" srcId="{449F28C9-2242-49AF-A779-3856F10AF5CF}" destId="{3BFEBE28-1E69-4982-9E40-9B23A26F7D12}" srcOrd="3" destOrd="0" presId="urn:microsoft.com/office/officeart/2018/2/layout/IconVerticalSolidList"/>
    <dgm:cxn modelId="{70E0FDCA-7D25-4A80-80B3-9DA9809A39A7}" type="presParOf" srcId="{449F28C9-2242-49AF-A779-3856F10AF5CF}" destId="{EE805401-A9E9-4C54-A455-E163F9B27AA8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780E25-C1F2-4FEC-A006-AC661615809D}">
      <dsp:nvSpPr>
        <dsp:cNvPr id="0" name=""/>
        <dsp:cNvSpPr/>
      </dsp:nvSpPr>
      <dsp:spPr>
        <a:xfrm>
          <a:off x="0" y="492206"/>
          <a:ext cx="106076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kern="1200" dirty="0"/>
            <a:t>Unternehmer im Sinne der Umsatzsteuer ist, wer eine </a:t>
          </a:r>
          <a:r>
            <a:rPr lang="de-DE" sz="2400" b="1" kern="1200" dirty="0">
              <a:solidFill>
                <a:srgbClr val="FF6600"/>
              </a:solidFill>
            </a:rPr>
            <a:t>gewerbliche oder berufliche Tätigkeit selbstständig </a:t>
          </a:r>
          <a:r>
            <a:rPr lang="de-DE" sz="2400" kern="1200" dirty="0"/>
            <a:t>ausübt</a:t>
          </a:r>
          <a:endParaRPr lang="en-US" sz="2400" kern="1200" dirty="0"/>
        </a:p>
      </dsp:txBody>
      <dsp:txXfrm>
        <a:off x="59399" y="551605"/>
        <a:ext cx="10488877" cy="1098002"/>
      </dsp:txXfrm>
    </dsp:sp>
    <dsp:sp modelId="{99CBC8A2-3AE3-4327-AF67-3BA464883CA8}">
      <dsp:nvSpPr>
        <dsp:cNvPr id="0" name=""/>
        <dsp:cNvSpPr/>
      </dsp:nvSpPr>
      <dsp:spPr>
        <a:xfrm>
          <a:off x="0" y="1896206"/>
          <a:ext cx="10607675" cy="12168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rgbClr val="FBFBFA"/>
              </a:solidFill>
            </a:rPr>
            <a:t>Aus Sicht der Umsatzsteuer gilt daher: </a:t>
          </a:r>
          <a:br>
            <a:rPr lang="de-DE" sz="2400" b="1" kern="1200" dirty="0">
              <a:solidFill>
                <a:srgbClr val="FBFBFA"/>
              </a:solidFill>
            </a:rPr>
          </a:br>
          <a:r>
            <a:rPr lang="de-DE" sz="2400" b="1" kern="1200" dirty="0">
              <a:solidFill>
                <a:srgbClr val="FF6600"/>
              </a:solidFill>
            </a:rPr>
            <a:t>Jeder Vermieter ist Unternehmer – auch wenn kein Gewerbe vorliegt</a:t>
          </a:r>
          <a:endParaRPr lang="de-DE" sz="2400" kern="1200" dirty="0">
            <a:solidFill>
              <a:srgbClr val="FF6600"/>
            </a:solidFill>
          </a:endParaRPr>
        </a:p>
      </dsp:txBody>
      <dsp:txXfrm>
        <a:off x="59399" y="1955605"/>
        <a:ext cx="10488877" cy="10980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460550-7B73-4109-BF4A-E71A063E9AA9}">
      <dsp:nvSpPr>
        <dsp:cNvPr id="0" name=""/>
        <dsp:cNvSpPr/>
      </dsp:nvSpPr>
      <dsp:spPr>
        <a:xfrm>
          <a:off x="0" y="0"/>
          <a:ext cx="4145280" cy="79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/>
            <a:t>Folglich sind viele kleine Vermieter aus Sicht der Umsatzsteuer Kleinunternehmer </a:t>
          </a:r>
          <a:endParaRPr lang="en-US" sz="1500" b="1" kern="1200" dirty="0"/>
        </a:p>
      </dsp:txBody>
      <dsp:txXfrm>
        <a:off x="23271" y="23271"/>
        <a:ext cx="3220767" cy="748001"/>
      </dsp:txXfrm>
    </dsp:sp>
    <dsp:sp modelId="{812C0CC3-2E58-40DD-B144-244843E91C65}">
      <dsp:nvSpPr>
        <dsp:cNvPr id="0" name=""/>
        <dsp:cNvSpPr/>
      </dsp:nvSpPr>
      <dsp:spPr>
        <a:xfrm>
          <a:off x="347167" y="939006"/>
          <a:ext cx="4145280" cy="79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/>
            <a:t>… aber nicht von der Verpflichtung von der Stellung von Rechnungen befreit </a:t>
          </a:r>
          <a:endParaRPr lang="en-US" sz="1500" b="1" kern="1200"/>
        </a:p>
      </dsp:txBody>
      <dsp:txXfrm>
        <a:off x="370438" y="962277"/>
        <a:ext cx="3235117" cy="748001"/>
      </dsp:txXfrm>
    </dsp:sp>
    <dsp:sp modelId="{026AF535-DB7D-4E03-8B01-E86C618EC0F9}">
      <dsp:nvSpPr>
        <dsp:cNvPr id="0" name=""/>
        <dsp:cNvSpPr/>
      </dsp:nvSpPr>
      <dsp:spPr>
        <a:xfrm>
          <a:off x="689152" y="1878012"/>
          <a:ext cx="4145280" cy="79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 dirty="0"/>
            <a:t>… und müssen sich daher auch mit der (E-)Rechnung beschäftigen</a:t>
          </a:r>
          <a:endParaRPr lang="en-US" sz="1500" b="1" kern="1200" dirty="0"/>
        </a:p>
      </dsp:txBody>
      <dsp:txXfrm>
        <a:off x="712423" y="1901283"/>
        <a:ext cx="3240298" cy="748001"/>
      </dsp:txXfrm>
    </dsp:sp>
    <dsp:sp modelId="{0597CCA1-D357-4156-B441-0E1E5A0DE8B1}">
      <dsp:nvSpPr>
        <dsp:cNvPr id="0" name=""/>
        <dsp:cNvSpPr/>
      </dsp:nvSpPr>
      <dsp:spPr>
        <a:xfrm>
          <a:off x="1036319" y="2817019"/>
          <a:ext cx="4145280" cy="79454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500" b="1" kern="1200"/>
            <a:t>Alle Vermieter dürfen mitmachen!</a:t>
          </a:r>
          <a:endParaRPr lang="en-US" sz="1500" b="1" kern="1200"/>
        </a:p>
      </dsp:txBody>
      <dsp:txXfrm>
        <a:off x="1059590" y="2840290"/>
        <a:ext cx="3235117" cy="748001"/>
      </dsp:txXfrm>
    </dsp:sp>
    <dsp:sp modelId="{9F43931B-0D8F-465A-B845-C83292ACDE68}">
      <dsp:nvSpPr>
        <dsp:cNvPr id="0" name=""/>
        <dsp:cNvSpPr/>
      </dsp:nvSpPr>
      <dsp:spPr>
        <a:xfrm>
          <a:off x="3628826" y="608548"/>
          <a:ext cx="516453" cy="516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/>
        </a:p>
      </dsp:txBody>
      <dsp:txXfrm>
        <a:off x="3745028" y="608548"/>
        <a:ext cx="284049" cy="388631"/>
      </dsp:txXfrm>
    </dsp:sp>
    <dsp:sp modelId="{9245BD79-562D-4CFB-803D-0698B03576DD}">
      <dsp:nvSpPr>
        <dsp:cNvPr id="0" name=""/>
        <dsp:cNvSpPr/>
      </dsp:nvSpPr>
      <dsp:spPr>
        <a:xfrm>
          <a:off x="3975993" y="1547554"/>
          <a:ext cx="516453" cy="516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/>
        </a:p>
      </dsp:txBody>
      <dsp:txXfrm>
        <a:off x="4092195" y="1547554"/>
        <a:ext cx="284049" cy="388631"/>
      </dsp:txXfrm>
    </dsp:sp>
    <dsp:sp modelId="{22958B57-0B18-41B8-B327-D421C66DF0B0}">
      <dsp:nvSpPr>
        <dsp:cNvPr id="0" name=""/>
        <dsp:cNvSpPr/>
      </dsp:nvSpPr>
      <dsp:spPr>
        <a:xfrm>
          <a:off x="4317979" y="2486561"/>
          <a:ext cx="516453" cy="5164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300" b="1" kern="1200"/>
        </a:p>
      </dsp:txBody>
      <dsp:txXfrm>
        <a:off x="4434181" y="2486561"/>
        <a:ext cx="284049" cy="38863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1542E-A194-48D0-96A6-63BD8E599909}">
      <dsp:nvSpPr>
        <dsp:cNvPr id="0" name=""/>
        <dsp:cNvSpPr/>
      </dsp:nvSpPr>
      <dsp:spPr>
        <a:xfrm>
          <a:off x="-35377" y="622143"/>
          <a:ext cx="2890707" cy="1133031"/>
        </a:xfrm>
        <a:prstGeom prst="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Wingdings" panose="05000000000000000000" pitchFamily="2" charset="2"/>
            <a:buNone/>
          </a:pPr>
          <a:r>
            <a:rPr lang="de-DE" sz="1600" kern="1200" dirty="0">
              <a:solidFill>
                <a:srgbClr val="006C3B"/>
              </a:solidFill>
              <a:latin typeface="Roboto" panose="02000000000000000000" pitchFamily="2" charset="0"/>
              <a:ea typeface="Roboto" panose="02000000000000000000" pitchFamily="2" charset="0"/>
            </a:rPr>
            <a:t>       </a:t>
          </a: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Rechnung ist mit 							 dem menschlichen</a:t>
          </a:r>
          <a:br>
            <a:rPr lang="de-DE" sz="1600" kern="1200" dirty="0">
              <a:solidFill>
                <a:schemeClr val="bg1"/>
              </a:solidFill>
            </a:rPr>
          </a:br>
          <a:r>
            <a:rPr lang="de-DE" sz="1600" kern="1200" dirty="0">
              <a:solidFill>
                <a:schemeClr val="bg1"/>
              </a:solidFill>
            </a:rPr>
            <a:t>				 Auge lesbar</a:t>
          </a:r>
        </a:p>
      </dsp:txBody>
      <dsp:txXfrm>
        <a:off x="427136" y="622143"/>
        <a:ext cx="2428194" cy="1133031"/>
      </dsp:txXfrm>
    </dsp:sp>
    <dsp:sp modelId="{B04B687C-BF29-4D09-AB33-4C7CB0439EF2}">
      <dsp:nvSpPr>
        <dsp:cNvPr id="0" name=""/>
        <dsp:cNvSpPr/>
      </dsp:nvSpPr>
      <dsp:spPr>
        <a:xfrm>
          <a:off x="-395390" y="0"/>
          <a:ext cx="1132464" cy="1132464"/>
        </a:xfrm>
        <a:prstGeom prst="ellipse">
          <a:avLst/>
        </a:prstGeom>
        <a:solidFill>
          <a:schemeClr val="bg1">
            <a:lumMod val="5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Bis 2024</a:t>
          </a:r>
        </a:p>
      </dsp:txBody>
      <dsp:txXfrm>
        <a:off x="-229544" y="165846"/>
        <a:ext cx="800772" cy="800772"/>
      </dsp:txXfrm>
    </dsp:sp>
    <dsp:sp modelId="{9E33C767-72CB-4DD6-A731-EEACBCC6608A}">
      <dsp:nvSpPr>
        <dsp:cNvPr id="0" name=""/>
        <dsp:cNvSpPr/>
      </dsp:nvSpPr>
      <dsp:spPr>
        <a:xfrm>
          <a:off x="3312369" y="548111"/>
          <a:ext cx="5619162" cy="2731806"/>
        </a:xfrm>
        <a:prstGeom prst="rect">
          <a:avLst/>
        </a:prstGeom>
        <a:solidFill>
          <a:srgbClr val="8BA687"/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C6608"/>
            </a:buClr>
            <a:buFont typeface="Wingdings" panose="05000000000000000000" pitchFamily="2" charset="2"/>
            <a:buNone/>
          </a:pP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Maschinelle Lesbarkeit ist entscheidend</a:t>
          </a:r>
        </a:p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C6608"/>
            </a:buClr>
            <a:buFontTx/>
            <a:buNone/>
          </a:pP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XML-Datei muss maschinell auswertbar sein</a:t>
          </a:r>
        </a:p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C6608"/>
            </a:buClr>
            <a:buFontTx/>
            <a:buNone/>
          </a:pP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Menschenlesbares Dokument nicht erforderlich</a:t>
          </a:r>
        </a:p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C6608"/>
            </a:buClr>
            <a:buFontTx/>
            <a:buNone/>
          </a:pP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XML-Dokument kann durch Visualisierungstool                                              	 angezeigt werde</a:t>
          </a:r>
        </a:p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C6608"/>
            </a:buClr>
            <a:buFontTx/>
            <a:buNone/>
          </a:pP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Hybrides Format optional</a:t>
          </a:r>
        </a:p>
        <a:p>
          <a:pPr marL="0" lvl="0" indent="0" algn="l" defTabSz="1080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EC6608"/>
            </a:buClr>
            <a:buFontTx/>
            <a:buNone/>
          </a:pPr>
          <a:r>
            <a:rPr lang="de-DE" sz="1600" kern="1200" dirty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rPr>
            <a:t>– </a:t>
          </a:r>
          <a:r>
            <a:rPr lang="de-DE" sz="1600" kern="1200" dirty="0">
              <a:solidFill>
                <a:schemeClr val="bg1"/>
              </a:solidFill>
            </a:rPr>
            <a:t>Bei Abweichungen geht der strukturierte Inhalt </a:t>
          </a:r>
          <a:br>
            <a:rPr lang="de-DE" sz="1600" kern="1200" dirty="0">
              <a:solidFill>
                <a:schemeClr val="bg1"/>
              </a:solidFill>
            </a:rPr>
          </a:br>
          <a:r>
            <a:rPr lang="de-DE" sz="1600" kern="1200" dirty="0">
              <a:solidFill>
                <a:schemeClr val="bg1"/>
              </a:solidFill>
            </a:rPr>
            <a:t>    vor </a:t>
          </a:r>
          <a:r>
            <a:rPr lang="de-DE" sz="1600" kern="1200" dirty="0">
              <a:solidFill>
                <a:schemeClr val="bg1"/>
              </a:solidFill>
              <a:sym typeface="Wingdings" panose="05000000000000000000" pitchFamily="2" charset="2"/>
            </a:rPr>
            <a:t> Ggf. entstehen so zwei Rechnungen!</a:t>
          </a:r>
          <a:endParaRPr lang="de-DE" sz="1600" kern="1200" dirty="0">
            <a:solidFill>
              <a:schemeClr val="bg1"/>
            </a:solidFill>
          </a:endParaRPr>
        </a:p>
      </dsp:txBody>
      <dsp:txXfrm>
        <a:off x="4211435" y="548111"/>
        <a:ext cx="4720096" cy="2731806"/>
      </dsp:txXfrm>
    </dsp:sp>
    <dsp:sp modelId="{7BA15B7A-09C4-4B22-BE6F-6D6F8A14B242}">
      <dsp:nvSpPr>
        <dsp:cNvPr id="0" name=""/>
        <dsp:cNvSpPr/>
      </dsp:nvSpPr>
      <dsp:spPr>
        <a:xfrm>
          <a:off x="3061069" y="0"/>
          <a:ext cx="1132464" cy="1132464"/>
        </a:xfrm>
        <a:prstGeom prst="ellipse">
          <a:avLst/>
        </a:prstGeom>
        <a:solidFill>
          <a:srgbClr val="006C3B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 dirty="0"/>
            <a:t>Ab 2025</a:t>
          </a:r>
        </a:p>
      </dsp:txBody>
      <dsp:txXfrm>
        <a:off x="3226915" y="165846"/>
        <a:ext cx="800772" cy="8007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86101B-6C53-4F77-9DF6-4F6042CA732F}">
      <dsp:nvSpPr>
        <dsp:cNvPr id="0" name=""/>
        <dsp:cNvSpPr/>
      </dsp:nvSpPr>
      <dsp:spPr>
        <a:xfrm>
          <a:off x="0" y="440"/>
          <a:ext cx="10607675" cy="10298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E3DCBD-166E-4E11-86DB-82F0B7437A7F}">
      <dsp:nvSpPr>
        <dsp:cNvPr id="0" name=""/>
        <dsp:cNvSpPr/>
      </dsp:nvSpPr>
      <dsp:spPr>
        <a:xfrm>
          <a:off x="311517" y="232147"/>
          <a:ext cx="566395" cy="56639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CA384B-7C72-4838-A630-0D2B022FC0D0}">
      <dsp:nvSpPr>
        <dsp:cNvPr id="0" name=""/>
        <dsp:cNvSpPr/>
      </dsp:nvSpPr>
      <dsp:spPr>
        <a:xfrm>
          <a:off x="1189429" y="440"/>
          <a:ext cx="4773453" cy="102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8" tIns="108988" rIns="108988" bIns="10898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Eigenes Bankkonto für Vermietung</a:t>
          </a:r>
          <a:endParaRPr lang="en-US" sz="2000" kern="1200"/>
        </a:p>
      </dsp:txBody>
      <dsp:txXfrm>
        <a:off x="1189429" y="440"/>
        <a:ext cx="4773453" cy="1029809"/>
      </dsp:txXfrm>
    </dsp:sp>
    <dsp:sp modelId="{A1426365-E161-46EA-A89E-42442A4C8DC7}">
      <dsp:nvSpPr>
        <dsp:cNvPr id="0" name=""/>
        <dsp:cNvSpPr/>
      </dsp:nvSpPr>
      <dsp:spPr>
        <a:xfrm>
          <a:off x="5962883" y="440"/>
          <a:ext cx="4644791" cy="102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8" tIns="108988" rIns="108988" bIns="1089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Trennung von Einnahmen und Ausgaben für Vermietung / Ausgaben für Haus von privaten Ausgaben (A-C)</a:t>
          </a:r>
          <a:endParaRPr lang="en-US" sz="1400" kern="1200"/>
        </a:p>
      </dsp:txBody>
      <dsp:txXfrm>
        <a:off x="5962883" y="440"/>
        <a:ext cx="4644791" cy="1029809"/>
      </dsp:txXfrm>
    </dsp:sp>
    <dsp:sp modelId="{C844B96C-0324-4A32-AA74-B7D675109FF1}">
      <dsp:nvSpPr>
        <dsp:cNvPr id="0" name=""/>
        <dsp:cNvSpPr/>
      </dsp:nvSpPr>
      <dsp:spPr>
        <a:xfrm>
          <a:off x="0" y="1287701"/>
          <a:ext cx="10607675" cy="10298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35C952-73F0-46F8-91B0-ECB9A67B883C}">
      <dsp:nvSpPr>
        <dsp:cNvPr id="0" name=""/>
        <dsp:cNvSpPr/>
      </dsp:nvSpPr>
      <dsp:spPr>
        <a:xfrm>
          <a:off x="311517" y="1519408"/>
          <a:ext cx="566395" cy="56639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8E6EE9-A922-4272-AB69-40463A9FFE73}">
      <dsp:nvSpPr>
        <dsp:cNvPr id="0" name=""/>
        <dsp:cNvSpPr/>
      </dsp:nvSpPr>
      <dsp:spPr>
        <a:xfrm>
          <a:off x="1189429" y="1287701"/>
          <a:ext cx="4773453" cy="102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8" tIns="108988" rIns="108988" bIns="10898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kern="1200"/>
            <a:t>Eigene E-Mail – Adresse für Vermietung (Anfragen, Buchungen, Rechnungen, …)</a:t>
          </a:r>
          <a:endParaRPr lang="en-US" sz="2000" kern="1200"/>
        </a:p>
      </dsp:txBody>
      <dsp:txXfrm>
        <a:off x="1189429" y="1287701"/>
        <a:ext cx="4773453" cy="1029809"/>
      </dsp:txXfrm>
    </dsp:sp>
    <dsp:sp modelId="{CFEE8477-3972-4806-8B3B-A06071D477E4}">
      <dsp:nvSpPr>
        <dsp:cNvPr id="0" name=""/>
        <dsp:cNvSpPr/>
      </dsp:nvSpPr>
      <dsp:spPr>
        <a:xfrm>
          <a:off x="5962883" y="1287701"/>
          <a:ext cx="4644791" cy="102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8" tIns="108988" rIns="108988" bIns="1089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/>
            <a:t>(nur) diese für E-Mail-Archivierung (B, C)</a:t>
          </a:r>
          <a:endParaRPr lang="en-US" sz="1400" kern="120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400" kern="1200" dirty="0"/>
            <a:t>Ggf. weitere Unterteilung bei größeren Betrieben (C)</a:t>
          </a:r>
          <a:endParaRPr lang="en-US" sz="1400" kern="1200" dirty="0"/>
        </a:p>
      </dsp:txBody>
      <dsp:txXfrm>
        <a:off x="5962883" y="1287701"/>
        <a:ext cx="4644791" cy="1029809"/>
      </dsp:txXfrm>
    </dsp:sp>
    <dsp:sp modelId="{D57A0447-4793-404B-B8F9-B67E9E595EFC}">
      <dsp:nvSpPr>
        <dsp:cNvPr id="0" name=""/>
        <dsp:cNvSpPr/>
      </dsp:nvSpPr>
      <dsp:spPr>
        <a:xfrm>
          <a:off x="0" y="2574963"/>
          <a:ext cx="10607675" cy="102980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AB83A-9CEC-40DA-9002-CB338E01658D}">
      <dsp:nvSpPr>
        <dsp:cNvPr id="0" name=""/>
        <dsp:cNvSpPr/>
      </dsp:nvSpPr>
      <dsp:spPr>
        <a:xfrm>
          <a:off x="311517" y="2806670"/>
          <a:ext cx="566395" cy="566395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FEBE28-1E69-4982-9E40-9B23A26F7D12}">
      <dsp:nvSpPr>
        <dsp:cNvPr id="0" name=""/>
        <dsp:cNvSpPr/>
      </dsp:nvSpPr>
      <dsp:spPr>
        <a:xfrm>
          <a:off x="1189429" y="2574963"/>
          <a:ext cx="4773453" cy="102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8" tIns="108988" rIns="108988" bIns="10898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Archivierung</a:t>
          </a:r>
          <a:endParaRPr lang="en-US" sz="2000" kern="1200" dirty="0"/>
        </a:p>
      </dsp:txBody>
      <dsp:txXfrm>
        <a:off x="1189429" y="2574963"/>
        <a:ext cx="4773453" cy="1029809"/>
      </dsp:txXfrm>
    </dsp:sp>
    <dsp:sp modelId="{EE805401-A9E9-4C54-A455-E163F9B27AA8}">
      <dsp:nvSpPr>
        <dsp:cNvPr id="0" name=""/>
        <dsp:cNvSpPr/>
      </dsp:nvSpPr>
      <dsp:spPr>
        <a:xfrm>
          <a:off x="5962883" y="2574963"/>
          <a:ext cx="4644791" cy="10298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988" tIns="108988" rIns="108988" bIns="108988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E-Mail-</a:t>
          </a:r>
          <a:r>
            <a:rPr lang="en-US" sz="1400" kern="1200" dirty="0" err="1"/>
            <a:t>Archivierung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Angebote</a:t>
          </a:r>
          <a:r>
            <a:rPr lang="en-US" sz="1400" kern="1200" dirty="0"/>
            <a:t>, </a:t>
          </a:r>
          <a:r>
            <a:rPr lang="en-US" sz="1400" kern="1200" dirty="0" err="1"/>
            <a:t>Schriftverkehr</a:t>
          </a:r>
          <a:endParaRPr lang="en-US" sz="1400" kern="1200" dirty="0"/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 err="1"/>
            <a:t>Rechnungen</a:t>
          </a:r>
          <a:endParaRPr lang="en-US" sz="1400" kern="1200" dirty="0"/>
        </a:p>
      </dsp:txBody>
      <dsp:txXfrm>
        <a:off x="5962883" y="2574963"/>
        <a:ext cx="4644791" cy="10298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40" cy="51334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40" cy="513349"/>
          </a:xfrm>
          <a:prstGeom prst="rect">
            <a:avLst/>
          </a:prstGeom>
        </p:spPr>
        <p:txBody>
          <a:bodyPr vert="horz" lIns="99040" tIns="49520" rIns="99040" bIns="49520" rtlCol="0"/>
          <a:lstStyle>
            <a:lvl1pPr algn="r">
              <a:defRPr sz="1300"/>
            </a:lvl1pPr>
          </a:lstStyle>
          <a:p>
            <a:fld id="{A27ECB49-A1AB-4CC1-980E-EA76EFD82E1B}" type="datetimeFigureOut">
              <a:rPr lang="de-DE" smtClean="0"/>
              <a:t>17.11.2024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18092"/>
            <a:ext cx="3077740" cy="513348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092" y="9718092"/>
            <a:ext cx="3077740" cy="513348"/>
          </a:xfrm>
          <a:prstGeom prst="rect">
            <a:avLst/>
          </a:prstGeom>
        </p:spPr>
        <p:txBody>
          <a:bodyPr vert="horz" lIns="99040" tIns="49520" rIns="99040" bIns="49520" rtlCol="0" anchor="b"/>
          <a:lstStyle>
            <a:lvl1pPr algn="r">
              <a:defRPr sz="1300"/>
            </a:lvl1pPr>
          </a:lstStyle>
          <a:p>
            <a:fld id="{9BA70B85-DDB9-4114-BE4C-4817500DB19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6308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357" cy="512139"/>
          </a:xfrm>
          <a:prstGeom prst="rect">
            <a:avLst/>
          </a:prstGeom>
        </p:spPr>
        <p:txBody>
          <a:bodyPr vert="horz" lIns="93726" tIns="46863" rIns="93726" bIns="4686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481" y="0"/>
            <a:ext cx="3077357" cy="512139"/>
          </a:xfrm>
          <a:prstGeom prst="rect">
            <a:avLst/>
          </a:prstGeom>
        </p:spPr>
        <p:txBody>
          <a:bodyPr vert="horz" lIns="93726" tIns="46863" rIns="93726" bIns="46863" rtlCol="0"/>
          <a:lstStyle>
            <a:lvl1pPr algn="r">
              <a:defRPr sz="1200"/>
            </a:lvl1pPr>
          </a:lstStyle>
          <a:p>
            <a:fld id="{0886CE2A-BBA2-4A3B-B9D5-500EE7A4A874}" type="datetimeFigureOut">
              <a:rPr lang="de-DE" smtClean="0"/>
              <a:t>17.11.2024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7275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26" tIns="46863" rIns="93726" bIns="46863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12" y="4923668"/>
            <a:ext cx="5681653" cy="4029043"/>
          </a:xfrm>
          <a:prstGeom prst="rect">
            <a:avLst/>
          </a:prstGeom>
        </p:spPr>
        <p:txBody>
          <a:bodyPr vert="horz" lIns="93726" tIns="46863" rIns="93726" bIns="46863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19299"/>
            <a:ext cx="3077357" cy="512139"/>
          </a:xfrm>
          <a:prstGeom prst="rect">
            <a:avLst/>
          </a:prstGeom>
        </p:spPr>
        <p:txBody>
          <a:bodyPr vert="horz" lIns="93726" tIns="46863" rIns="93726" bIns="4686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481" y="9719299"/>
            <a:ext cx="3077357" cy="512139"/>
          </a:xfrm>
          <a:prstGeom prst="rect">
            <a:avLst/>
          </a:prstGeom>
        </p:spPr>
        <p:txBody>
          <a:bodyPr vert="horz" lIns="93726" tIns="46863" rIns="93726" bIns="46863" rtlCol="0" anchor="b"/>
          <a:lstStyle>
            <a:lvl1pPr algn="r">
              <a:defRPr sz="1200"/>
            </a:lvl1pPr>
          </a:lstStyle>
          <a:p>
            <a:fld id="{223CCA8C-F728-4EED-A5FB-57142F550C1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3593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663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75850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354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855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991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949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1831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827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0708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79899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Überschaubarer Verwaltungsaufwand, hohe Akzeptanz beim AN, Alternative zum Urlaubsgeld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3CCA8C-F728-4EED-A5FB-57142F550C1E}" type="slidenum">
              <a:rPr lang="de-DE" smtClean="0"/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947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Uhr, Screenshot, orange enthält.&#10;&#10;Automatisch generierte Beschreibung">
            <a:extLst>
              <a:ext uri="{FF2B5EF4-FFF2-40B4-BE49-F238E27FC236}">
                <a16:creationId xmlns:a16="http://schemas.microsoft.com/office/drawing/2014/main" id="{C586F0D9-B78A-F149-77E1-61F972BBB9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828000" y="3050228"/>
            <a:ext cx="10618136" cy="20007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8000" y="6356350"/>
            <a:ext cx="2709857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1200" b="1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28000" y="3189699"/>
            <a:ext cx="10618136" cy="1853964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831850" y="5304274"/>
            <a:ext cx="10614286" cy="66577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pic>
        <p:nvPicPr>
          <p:cNvPr id="3" name="Grafik 2" descr="Ein Bild, das Text, Screenshot, Im Haus enthält.&#10;&#10;Automatisch generierte Beschreibung">
            <a:extLst>
              <a:ext uri="{FF2B5EF4-FFF2-40B4-BE49-F238E27FC236}">
                <a16:creationId xmlns:a16="http://schemas.microsoft.com/office/drawing/2014/main" id="{7C2C242C-AAD4-088A-8FF0-A9614AFC6B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Grafik 4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65C7F435-8B4D-2CAC-9817-4B55302CE4B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3087" y="1117546"/>
            <a:ext cx="2161036" cy="3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52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Text/Aufzählung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2284081"/>
            <a:ext cx="5157787" cy="449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4536" y="2284080"/>
            <a:ext cx="5183188" cy="449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5" hasCustomPrompt="1"/>
          </p:nvPr>
        </p:nvSpPr>
        <p:spPr>
          <a:xfrm>
            <a:off x="6264536" y="2865606"/>
            <a:ext cx="5181600" cy="3073136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buClr>
                <a:srgbClr val="006C3B"/>
              </a:buClr>
              <a:defRPr sz="2400"/>
            </a:lvl1pPr>
            <a:lvl2pPr>
              <a:buClr>
                <a:srgbClr val="006C3B"/>
              </a:buClr>
              <a:defRPr sz="2000"/>
            </a:lvl2pPr>
            <a:lvl3pPr>
              <a:buClr>
                <a:srgbClr val="006C3B"/>
              </a:buClr>
              <a:defRPr sz="1800"/>
            </a:lvl3pPr>
            <a:lvl4pPr>
              <a:buClr>
                <a:srgbClr val="006C3B"/>
              </a:buClr>
              <a:defRPr sz="1600"/>
            </a:lvl4pPr>
            <a:lvl5pPr>
              <a:buClr>
                <a:srgbClr val="006C3B"/>
              </a:buCl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0" hasCustomPrompt="1"/>
          </p:nvPr>
        </p:nvSpPr>
        <p:spPr>
          <a:xfrm>
            <a:off x="828000" y="2865605"/>
            <a:ext cx="5191800" cy="307313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buClr>
                <a:srgbClr val="006C3B"/>
              </a:buClr>
              <a:defRPr sz="2400"/>
            </a:lvl1pPr>
            <a:lvl2pPr>
              <a:buClr>
                <a:srgbClr val="006C3B"/>
              </a:buClr>
              <a:defRPr sz="2000"/>
            </a:lvl2pPr>
            <a:lvl3pPr>
              <a:buClr>
                <a:srgbClr val="006C3B"/>
              </a:buClr>
              <a:defRPr sz="1800"/>
            </a:lvl3pPr>
            <a:lvl4pPr>
              <a:buClr>
                <a:srgbClr val="006C3B"/>
              </a:buClr>
              <a:defRPr sz="1600"/>
            </a:lvl4pPr>
            <a:lvl5pPr>
              <a:buClr>
                <a:srgbClr val="006C3B"/>
              </a:buCl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A419B5F-4BCC-4A39-9859-001F0844F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011597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Bild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5" hasCustomPrompt="1"/>
          </p:nvPr>
        </p:nvSpPr>
        <p:spPr>
          <a:xfrm>
            <a:off x="6264536" y="2865606"/>
            <a:ext cx="5181600" cy="307313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000"/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Inhaltsplatzhalter 2"/>
          <p:cNvSpPr>
            <a:spLocks noGrp="1"/>
          </p:cNvSpPr>
          <p:nvPr>
            <p:ph idx="10" hasCustomPrompt="1"/>
          </p:nvPr>
        </p:nvSpPr>
        <p:spPr>
          <a:xfrm>
            <a:off x="828000" y="2865605"/>
            <a:ext cx="5191800" cy="307313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000"/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2284081"/>
            <a:ext cx="5157787" cy="449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4536" y="2284080"/>
            <a:ext cx="5183188" cy="449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2D1394C6-1585-4249-B4CA-E5F847E8F9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78295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2"/>
          <p:cNvSpPr>
            <a:spLocks noGrp="1"/>
          </p:cNvSpPr>
          <p:nvPr>
            <p:ph type="pic" idx="1"/>
          </p:nvPr>
        </p:nvSpPr>
        <p:spPr>
          <a:xfrm>
            <a:off x="828000" y="2333387"/>
            <a:ext cx="10618136" cy="36053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1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477EE9F-F065-4B8E-8651-60B2951359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2802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2"/>
          <p:cNvSpPr>
            <a:spLocks noGrp="1"/>
          </p:cNvSpPr>
          <p:nvPr>
            <p:ph idx="16" hasCustomPrompt="1"/>
          </p:nvPr>
        </p:nvSpPr>
        <p:spPr>
          <a:xfrm>
            <a:off x="828000" y="2327815"/>
            <a:ext cx="5191800" cy="36109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400"/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1"/>
          </p:nvPr>
        </p:nvSpPr>
        <p:spPr>
          <a:xfrm>
            <a:off x="6264536" y="2327815"/>
            <a:ext cx="5181600" cy="36109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53216454-130B-4DE2-8FE1-B2CF533970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1420278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Subhea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839788" y="2284081"/>
            <a:ext cx="5157787" cy="449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264536" y="2284080"/>
            <a:ext cx="5183188" cy="449549"/>
          </a:xfrm>
          <a:prstGeom prst="rect">
            <a:avLst/>
          </a:prstGeom>
        </p:spPr>
        <p:txBody>
          <a:bodyPr lIns="0" anchor="t">
            <a:noAutofit/>
          </a:bodyPr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Bildplatzhalter 2"/>
          <p:cNvSpPr>
            <a:spLocks noGrp="1"/>
          </p:cNvSpPr>
          <p:nvPr>
            <p:ph type="pic" idx="14"/>
          </p:nvPr>
        </p:nvSpPr>
        <p:spPr>
          <a:xfrm>
            <a:off x="6264536" y="2865605"/>
            <a:ext cx="5181600" cy="30731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7"/>
          </p:nvPr>
        </p:nvSpPr>
        <p:spPr>
          <a:xfrm>
            <a:off x="828000" y="2865604"/>
            <a:ext cx="5191800" cy="30731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180C973-37C4-4707-9762-A013138215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5470369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Text 4 Bil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6" hasCustomPrompt="1"/>
          </p:nvPr>
        </p:nvSpPr>
        <p:spPr>
          <a:xfrm>
            <a:off x="828001" y="2327815"/>
            <a:ext cx="5392418" cy="36109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400"/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Bildplatzhalter 2"/>
          <p:cNvSpPr>
            <a:spLocks noGrp="1"/>
          </p:cNvSpPr>
          <p:nvPr>
            <p:ph type="pic" idx="17"/>
          </p:nvPr>
        </p:nvSpPr>
        <p:spPr>
          <a:xfrm>
            <a:off x="9012024" y="2327815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2"/>
          <p:cNvSpPr>
            <a:spLocks noGrp="1"/>
          </p:cNvSpPr>
          <p:nvPr>
            <p:ph type="pic" idx="18"/>
          </p:nvPr>
        </p:nvSpPr>
        <p:spPr>
          <a:xfrm>
            <a:off x="9012024" y="4222600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2"/>
          <p:cNvSpPr>
            <a:spLocks noGrp="1"/>
          </p:cNvSpPr>
          <p:nvPr>
            <p:ph type="pic" idx="19"/>
          </p:nvPr>
        </p:nvSpPr>
        <p:spPr>
          <a:xfrm>
            <a:off x="6399166" y="2330502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Bildplatzhalter 2"/>
          <p:cNvSpPr>
            <a:spLocks noGrp="1"/>
          </p:cNvSpPr>
          <p:nvPr>
            <p:ph type="pic" idx="20"/>
          </p:nvPr>
        </p:nvSpPr>
        <p:spPr>
          <a:xfrm>
            <a:off x="6399166" y="4222600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49270D5-BD1E-4944-8914-A39BCA0FB7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458220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Text 6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828000" y="2327815"/>
            <a:ext cx="2779561" cy="36109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400"/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4" name="Bildplatzhalter 2"/>
          <p:cNvSpPr>
            <a:spLocks noGrp="1"/>
          </p:cNvSpPr>
          <p:nvPr>
            <p:ph type="pic" idx="17"/>
          </p:nvPr>
        </p:nvSpPr>
        <p:spPr>
          <a:xfrm>
            <a:off x="9012024" y="2327815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5" name="Bildplatzhalter 2"/>
          <p:cNvSpPr>
            <a:spLocks noGrp="1"/>
          </p:cNvSpPr>
          <p:nvPr>
            <p:ph type="pic" idx="18"/>
          </p:nvPr>
        </p:nvSpPr>
        <p:spPr>
          <a:xfrm>
            <a:off x="9012024" y="4222600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6" name="Bildplatzhalter 2"/>
          <p:cNvSpPr>
            <a:spLocks noGrp="1"/>
          </p:cNvSpPr>
          <p:nvPr>
            <p:ph type="pic" idx="19"/>
          </p:nvPr>
        </p:nvSpPr>
        <p:spPr>
          <a:xfrm>
            <a:off x="6399166" y="2330502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7" name="Bildplatzhalter 2"/>
          <p:cNvSpPr>
            <a:spLocks noGrp="1"/>
          </p:cNvSpPr>
          <p:nvPr>
            <p:ph type="pic" idx="20"/>
          </p:nvPr>
        </p:nvSpPr>
        <p:spPr>
          <a:xfrm>
            <a:off x="6399166" y="4222600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8" name="Bildplatzhalter 2"/>
          <p:cNvSpPr>
            <a:spLocks noGrp="1"/>
          </p:cNvSpPr>
          <p:nvPr>
            <p:ph type="pic" idx="21"/>
          </p:nvPr>
        </p:nvSpPr>
        <p:spPr>
          <a:xfrm>
            <a:off x="3786308" y="2330502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9" name="Bildplatzhalter 2"/>
          <p:cNvSpPr>
            <a:spLocks noGrp="1"/>
          </p:cNvSpPr>
          <p:nvPr>
            <p:ph type="pic" idx="22"/>
          </p:nvPr>
        </p:nvSpPr>
        <p:spPr>
          <a:xfrm>
            <a:off x="3786308" y="4222600"/>
            <a:ext cx="2434111" cy="17161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1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245FBD59-EA97-4EFD-907F-0736496C9D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155956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A98224E-4990-4277-84CE-629CE9A8A43B}"/>
              </a:ext>
            </a:extLst>
          </p:cNvPr>
          <p:cNvSpPr/>
          <p:nvPr userDrawn="1"/>
        </p:nvSpPr>
        <p:spPr>
          <a:xfrm>
            <a:off x="0" y="0"/>
            <a:ext cx="12192000" cy="68542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72FC7F5-B93E-4B1C-A18D-C45B80EC75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"/>
            <a:ext cx="12192000" cy="685425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00B5ED6-2D5C-472D-8FD2-CE31460B5E94}"/>
              </a:ext>
            </a:extLst>
          </p:cNvPr>
          <p:cNvSpPr txBox="1"/>
          <p:nvPr userDrawn="1"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8E67232-3B8D-44A3-8CAC-9118EA765E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2916739"/>
            <a:ext cx="10618136" cy="1853964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2152BE45-FD10-46D4-0152-FA8DA1D178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226" y="786862"/>
            <a:ext cx="2161036" cy="359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783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033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1" y="0"/>
            <a:ext cx="12210821" cy="686483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828000" y="3050228"/>
            <a:ext cx="10618136" cy="20007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www.hsp-steuer.de/standort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28000" y="3189699"/>
            <a:ext cx="10618136" cy="1853964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831850" y="5304274"/>
            <a:ext cx="10614286" cy="66577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97998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" y="1"/>
            <a:ext cx="12210821" cy="686483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828000" y="3050228"/>
            <a:ext cx="10618136" cy="20007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www.hsp-steuer.de/standort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28000" y="3189699"/>
            <a:ext cx="10618136" cy="1853964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831850" y="5304274"/>
            <a:ext cx="10614286" cy="66577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5819078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" y="1"/>
            <a:ext cx="12210821" cy="686483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828000" y="3050228"/>
            <a:ext cx="10618136" cy="20007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www.hsp-steuer.de/standort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28000" y="3189699"/>
            <a:ext cx="10618136" cy="1853964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831850" y="5304274"/>
            <a:ext cx="10614286" cy="66577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7968421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ckbla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23" y="1"/>
            <a:ext cx="12210821" cy="6864833"/>
          </a:xfrm>
          <a:prstGeom prst="rect">
            <a:avLst/>
          </a:prstGeom>
        </p:spPr>
      </p:pic>
      <p:sp>
        <p:nvSpPr>
          <p:cNvPr id="8" name="Titel 1"/>
          <p:cNvSpPr txBox="1">
            <a:spLocks/>
          </p:cNvSpPr>
          <p:nvPr userDrawn="1"/>
        </p:nvSpPr>
        <p:spPr>
          <a:xfrm>
            <a:off x="828000" y="3050228"/>
            <a:ext cx="10618136" cy="2000743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de-DE" sz="6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www.hsp-steuer.de/standort</a:t>
            </a: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828000" y="3189699"/>
            <a:ext cx="10618136" cy="1853964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6600" b="1">
                <a:solidFill>
                  <a:schemeClr val="bg1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5" name="Textplatzhalter 2"/>
          <p:cNvSpPr>
            <a:spLocks noGrp="1"/>
          </p:cNvSpPr>
          <p:nvPr>
            <p:ph type="body" idx="1"/>
          </p:nvPr>
        </p:nvSpPr>
        <p:spPr>
          <a:xfrm>
            <a:off x="831850" y="5304274"/>
            <a:ext cx="10614286" cy="665771"/>
          </a:xfrm>
          <a:prstGeom prst="rect">
            <a:avLst/>
          </a:prstGeom>
        </p:spPr>
        <p:txBody>
          <a:bodyPr lIns="0"/>
          <a:lstStyle>
            <a:lvl1pPr marL="0" indent="0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43309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Text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838200" y="2333387"/>
            <a:ext cx="10607936" cy="360535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400">
                <a:solidFill>
                  <a:schemeClr val="tx1"/>
                </a:solidFill>
                <a:latin typeface="Roboto" pitchFamily="2" charset="0"/>
                <a:ea typeface="Roboto" pitchFamily="2" charset="0"/>
              </a:defRPr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rm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70442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Text/Aufzählung 1-spaltig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" hasCustomPrompt="1"/>
          </p:nvPr>
        </p:nvSpPr>
        <p:spPr>
          <a:xfrm>
            <a:off x="838200" y="2333387"/>
            <a:ext cx="10607936" cy="3605356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buClr>
                <a:srgbClr val="006C3B"/>
              </a:buClr>
              <a:defRPr sz="2400">
                <a:latin typeface="Roboto" pitchFamily="2" charset="0"/>
                <a:ea typeface="Roboto" pitchFamily="2" charset="0"/>
              </a:defRPr>
            </a:lvl1pPr>
            <a:lvl2pPr>
              <a:buClr>
                <a:srgbClr val="006C3B"/>
              </a:buClr>
              <a:defRPr sz="2000">
                <a:latin typeface="Roboto" pitchFamily="2" charset="0"/>
                <a:ea typeface="Roboto" pitchFamily="2" charset="0"/>
              </a:defRPr>
            </a:lvl2pPr>
            <a:lvl3pPr>
              <a:buClr>
                <a:srgbClr val="006C3B"/>
              </a:buClr>
              <a:defRPr sz="1800">
                <a:latin typeface="Roboto" pitchFamily="2" charset="0"/>
                <a:ea typeface="Roboto" pitchFamily="2" charset="0"/>
              </a:defRPr>
            </a:lvl3pPr>
            <a:lvl4pPr>
              <a:buClr>
                <a:srgbClr val="006C3B"/>
              </a:buClr>
              <a:defRPr sz="1600">
                <a:latin typeface="Roboto" pitchFamily="2" charset="0"/>
                <a:ea typeface="Roboto" pitchFamily="2" charset="0"/>
              </a:defRPr>
            </a:lvl4pPr>
            <a:lvl5pPr>
              <a:buClr>
                <a:srgbClr val="006C3B"/>
              </a:buClr>
              <a:defRPr sz="1400">
                <a:latin typeface="Roboto" pitchFamily="2" charset="0"/>
                <a:ea typeface="Roboto" pitchFamily="2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rm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5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2079029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Tex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idx="15" hasCustomPrompt="1"/>
          </p:nvPr>
        </p:nvSpPr>
        <p:spPr>
          <a:xfrm>
            <a:off x="6264536" y="2327816"/>
            <a:ext cx="5181600" cy="3610926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400"/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8" name="Inhaltsplatzhalter 2"/>
          <p:cNvSpPr>
            <a:spLocks noGrp="1"/>
          </p:cNvSpPr>
          <p:nvPr>
            <p:ph idx="16" hasCustomPrompt="1"/>
          </p:nvPr>
        </p:nvSpPr>
        <p:spPr>
          <a:xfrm>
            <a:off x="838200" y="2327815"/>
            <a:ext cx="5181600" cy="3610927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buClr>
                <a:schemeClr val="tx2"/>
              </a:buClr>
              <a:buNone/>
              <a:defRPr sz="2400">
                <a:latin typeface="Roboto" pitchFamily="2" charset="0"/>
                <a:ea typeface="Roboto" pitchFamily="2" charset="0"/>
              </a:defRPr>
            </a:lvl1pPr>
            <a:lvl2pPr marL="457200" indent="0">
              <a:buClr>
                <a:schemeClr val="tx2"/>
              </a:buClr>
              <a:buNone/>
              <a:defRPr sz="2000"/>
            </a:lvl2pPr>
            <a:lvl3pPr marL="914400" indent="0">
              <a:buClr>
                <a:schemeClr val="tx2"/>
              </a:buClr>
              <a:buNone/>
              <a:defRPr sz="1800"/>
            </a:lvl3pPr>
            <a:lvl4pPr marL="1371600" indent="0">
              <a:buClr>
                <a:schemeClr val="tx2"/>
              </a:buClr>
              <a:buNone/>
              <a:defRPr sz="1600"/>
            </a:lvl4pPr>
            <a:lvl5pPr marL="1828800" indent="0">
              <a:buClr>
                <a:schemeClr val="tx2"/>
              </a:buClr>
              <a:buNone/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53301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Text/Aufzählung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>
            <a:spLocks noGrp="1"/>
          </p:cNvSpPr>
          <p:nvPr>
            <p:ph idx="15" hasCustomPrompt="1"/>
          </p:nvPr>
        </p:nvSpPr>
        <p:spPr>
          <a:xfrm>
            <a:off x="6264536" y="2327816"/>
            <a:ext cx="5181600" cy="3610926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buClr>
                <a:srgbClr val="006C3B"/>
              </a:buClr>
              <a:defRPr sz="2400"/>
            </a:lvl1pPr>
            <a:lvl2pPr>
              <a:buClr>
                <a:srgbClr val="006C3B"/>
              </a:buClr>
              <a:defRPr sz="2000"/>
            </a:lvl2pPr>
            <a:lvl3pPr>
              <a:buClr>
                <a:srgbClr val="006C3B"/>
              </a:buClr>
              <a:defRPr sz="1800"/>
            </a:lvl3pPr>
            <a:lvl4pPr>
              <a:buClr>
                <a:srgbClr val="006C3B"/>
              </a:buClr>
              <a:defRPr sz="1600"/>
            </a:lvl4pPr>
            <a:lvl5pPr>
              <a:buClr>
                <a:srgbClr val="006C3B"/>
              </a:buCl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Inhaltsplatzhalter 2"/>
          <p:cNvSpPr>
            <a:spLocks noGrp="1"/>
          </p:cNvSpPr>
          <p:nvPr>
            <p:ph idx="10" hasCustomPrompt="1"/>
          </p:nvPr>
        </p:nvSpPr>
        <p:spPr>
          <a:xfrm>
            <a:off x="838200" y="2327815"/>
            <a:ext cx="5181600" cy="3610927"/>
          </a:xfrm>
          <a:prstGeom prst="rect">
            <a:avLst/>
          </a:prstGeom>
        </p:spPr>
        <p:txBody>
          <a:bodyPr lIns="0">
            <a:noAutofit/>
          </a:bodyPr>
          <a:lstStyle>
            <a:lvl1pPr>
              <a:buClr>
                <a:srgbClr val="006C3B"/>
              </a:buClr>
              <a:defRPr sz="2400"/>
            </a:lvl1pPr>
            <a:lvl2pPr>
              <a:buClr>
                <a:srgbClr val="006C3B"/>
              </a:buClr>
              <a:defRPr sz="2000"/>
            </a:lvl2pPr>
            <a:lvl3pPr>
              <a:buClr>
                <a:srgbClr val="006C3B"/>
              </a:buClr>
              <a:defRPr sz="1800"/>
            </a:lvl3pPr>
            <a:lvl4pPr>
              <a:buClr>
                <a:srgbClr val="006C3B"/>
              </a:buClr>
              <a:defRPr sz="1600"/>
            </a:lvl4pPr>
            <a:lvl5pPr>
              <a:buClr>
                <a:srgbClr val="006C3B"/>
              </a:buClr>
              <a:defRPr sz="14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2"/>
          <p:cNvSpPr>
            <a:spLocks noGrp="1"/>
          </p:cNvSpPr>
          <p:nvPr>
            <p:ph type="body" idx="13" hasCustomPrompt="1"/>
          </p:nvPr>
        </p:nvSpPr>
        <p:spPr>
          <a:xfrm>
            <a:off x="831851" y="516902"/>
            <a:ext cx="3618230" cy="240742"/>
          </a:xfrm>
          <a:prstGeom prst="rect">
            <a:avLst/>
          </a:prstGeom>
        </p:spPr>
        <p:txBody>
          <a:bodyPr l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4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BDD47B4-0B91-4559-BDEB-94D38B5BE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8000" y="1411851"/>
            <a:ext cx="10618136" cy="756316"/>
          </a:xfrm>
          <a:prstGeom prst="rect">
            <a:avLst/>
          </a:prstGeom>
        </p:spPr>
        <p:txBody>
          <a:bodyPr lIns="0" anchor="t">
            <a:noAutofit/>
          </a:bodyPr>
          <a:lstStyle>
            <a:lvl1pPr>
              <a:lnSpc>
                <a:spcPct val="100000"/>
              </a:lnSpc>
              <a:defRPr sz="3600" b="1">
                <a:solidFill>
                  <a:srgbClr val="EC6608"/>
                </a:solidFill>
                <a:latin typeface="Roboto Slab" pitchFamily="2" charset="0"/>
                <a:ea typeface="Roboto Slab" pitchFamily="2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1964739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E3DF03-0446-44E5-BB18-B406C4C79183}" type="datetimeFigureOut">
              <a:rPr lang="de-DE" smtClean="0"/>
              <a:t>17.11.2024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39BF-79BE-4E50-AC40-4F53FA296B8F}" type="slidenum">
              <a:rPr lang="de-DE" smtClean="0"/>
              <a:t>‹Nr.›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8" cy="6856124"/>
          </a:xfrm>
          <a:prstGeom prst="rect">
            <a:avLst/>
          </a:prstGeom>
        </p:spPr>
      </p:pic>
      <p:sp>
        <p:nvSpPr>
          <p:cNvPr id="10" name="Foliennummernplatzhalter 5"/>
          <p:cNvSpPr txBox="1">
            <a:spLocks/>
          </p:cNvSpPr>
          <p:nvPr userDrawn="1"/>
        </p:nvSpPr>
        <p:spPr>
          <a:xfrm>
            <a:off x="8702043" y="6356350"/>
            <a:ext cx="2835536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rgbClr val="EC6608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82775" indent="0" algn="r"/>
            <a:fld id="{573239BF-79BE-4E50-AC40-4F53FA296B8F}" type="slidenum">
              <a:rPr lang="de-DE" sz="1000" smtClean="0">
                <a:latin typeface="Roboto" pitchFamily="2" charset="0"/>
                <a:ea typeface="Roboto" pitchFamily="2" charset="0"/>
              </a:rPr>
              <a:pPr marL="1882775" indent="0" algn="r"/>
              <a:t>‹Nr.›</a:t>
            </a:fld>
            <a:endParaRPr lang="de-DE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Textplatzhalter 2"/>
          <p:cNvSpPr txBox="1">
            <a:spLocks/>
          </p:cNvSpPr>
          <p:nvPr userDrawn="1"/>
        </p:nvSpPr>
        <p:spPr>
          <a:xfrm>
            <a:off x="831850" y="4972522"/>
            <a:ext cx="10614286" cy="66577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 defTabSz="914400" rtl="0" eaLnBrk="1" latinLnBrk="0" hangingPunct="1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baseline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HSP CONCEPT Dr. Voss Wenzel Rechtsanwaltsgesellschaft mbH</a:t>
            </a:r>
          </a:p>
        </p:txBody>
      </p:sp>
      <p:sp>
        <p:nvSpPr>
          <p:cNvPr id="13" name="Textfeld 12"/>
          <p:cNvSpPr txBox="1"/>
          <p:nvPr userDrawn="1"/>
        </p:nvSpPr>
        <p:spPr>
          <a:xfrm>
            <a:off x="828000" y="6356350"/>
            <a:ext cx="3512431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rgbClr val="EC6608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pic>
        <p:nvPicPr>
          <p:cNvPr id="12" name="Grafik 11" descr="Ein Bild, das Schrift, Grafiken, Grafikdesign, Screenshot enthält.&#10;&#10;Automatisch generierte Beschreibung">
            <a:extLst>
              <a:ext uri="{FF2B5EF4-FFF2-40B4-BE49-F238E27FC236}">
                <a16:creationId xmlns:a16="http://schemas.microsoft.com/office/drawing/2014/main" id="{DF0BCAA5-B7BC-0D75-18FE-B6E3D9D876EA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5275" y="768986"/>
            <a:ext cx="2014709" cy="335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9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67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oleObject" Target="../embeddings/oleObject4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mailto:rechnungen@firma-muster.de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Relationship Id="rId6" Type="http://schemas.openxmlformats.org/officeDocument/2006/relationships/hyperlink" Target="mailto:rechnungen@firma-muster.de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tmyinvoices.com/de/blog/die-vermeidbaren-kosten-von-papier-rechnunge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Im Haus enthält.&#10;&#10;Automatisch generierte Beschreibung">
            <a:extLst>
              <a:ext uri="{FF2B5EF4-FFF2-40B4-BE49-F238E27FC236}">
                <a16:creationId xmlns:a16="http://schemas.microsoft.com/office/drawing/2014/main" id="{BC00805C-2958-07DC-018F-50E0FF05B7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3270" y="2141066"/>
            <a:ext cx="11325744" cy="1642056"/>
          </a:xfrm>
        </p:spPr>
        <p:txBody>
          <a:bodyPr>
            <a:noAutofit/>
          </a:bodyPr>
          <a:lstStyle/>
          <a:p>
            <a:pPr>
              <a:lnSpc>
                <a:spcPts val="9500"/>
              </a:lnSpc>
            </a:pPr>
            <a:r>
              <a:rPr lang="de-DE" sz="6000" b="1" dirty="0"/>
              <a:t>E-Rechnungspflicht  </a:t>
            </a:r>
            <a:br>
              <a:rPr lang="de-DE" sz="6000" b="1" dirty="0"/>
            </a:br>
            <a:r>
              <a:rPr lang="de-DE" sz="6000" b="1" dirty="0"/>
              <a:t>ab 01.01.2025 für Gastgeber</a:t>
            </a:r>
            <a:br>
              <a:rPr lang="de-DE" sz="2400" b="1" dirty="0"/>
            </a:br>
            <a:br>
              <a:rPr lang="de-DE" sz="1600" b="1" dirty="0"/>
            </a:br>
            <a:br>
              <a:rPr lang="de-DE" sz="2400" b="1" dirty="0"/>
            </a:br>
            <a:endParaRPr lang="de-DE" sz="1200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9C0B3361-5A88-4140-9ECA-D14B22EC6AA9}"/>
              </a:ext>
            </a:extLst>
          </p:cNvPr>
          <p:cNvSpPr txBox="1">
            <a:spLocks/>
          </p:cNvSpPr>
          <p:nvPr/>
        </p:nvSpPr>
        <p:spPr>
          <a:xfrm>
            <a:off x="828000" y="1528211"/>
            <a:ext cx="10614286" cy="66577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B95B5447-4B96-B1CE-A0A1-60728411A2AA}"/>
              </a:ext>
            </a:extLst>
          </p:cNvPr>
          <p:cNvSpPr txBox="1">
            <a:spLocks/>
          </p:cNvSpPr>
          <p:nvPr/>
        </p:nvSpPr>
        <p:spPr>
          <a:xfrm>
            <a:off x="828000" y="1757892"/>
            <a:ext cx="11544747" cy="66577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AE56A9F-5FAC-3D51-7BFD-BBFBF88BAF79}"/>
              </a:ext>
            </a:extLst>
          </p:cNvPr>
          <p:cNvSpPr txBox="1"/>
          <p:nvPr/>
        </p:nvSpPr>
        <p:spPr>
          <a:xfrm>
            <a:off x="743270" y="5688467"/>
            <a:ext cx="6146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Montag, 18.11.2024 / </a:t>
            </a:r>
            <a:r>
              <a:rPr lang="de-DE" sz="1800" b="1" dirty="0" err="1">
                <a:solidFill>
                  <a:schemeClr val="bg1"/>
                </a:solidFill>
              </a:rPr>
              <a:t>AlpenCongress</a:t>
            </a:r>
            <a:r>
              <a:rPr lang="de-DE" sz="1800" b="1" dirty="0">
                <a:solidFill>
                  <a:schemeClr val="bg1"/>
                </a:solidFill>
              </a:rPr>
              <a:t> Berchtesgaden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04B35B7C-1CAC-15BB-2C0A-A642D13FA284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 </a:t>
            </a:r>
            <a:endParaRPr lang="de-DE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pic>
        <p:nvPicPr>
          <p:cNvPr id="9" name="Grafik 8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44297377-2787-AC4B-E180-B22C53ADA4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56" y="837310"/>
            <a:ext cx="2161036" cy="359665"/>
          </a:xfrm>
          <a:prstGeom prst="rect">
            <a:avLst/>
          </a:prstGeom>
        </p:spPr>
      </p:pic>
      <p:sp>
        <p:nvSpPr>
          <p:cNvPr id="6" name="AutoShape 2" descr="Bgl Wirtschaftsservice 0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E0AF1B-26DF-8C28-6ECA-D80F6771677C}"/>
              </a:ext>
            </a:extLst>
          </p:cNvPr>
          <p:cNvSpPr/>
          <p:nvPr/>
        </p:nvSpPr>
        <p:spPr>
          <a:xfrm rot="20849253" flipV="1">
            <a:off x="5232705" y="2729238"/>
            <a:ext cx="2735337" cy="1230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58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5"/>
          </p:nvPr>
        </p:nvSpPr>
        <p:spPr>
          <a:xfrm>
            <a:off x="6264536" y="2429832"/>
            <a:ext cx="5181600" cy="3073136"/>
          </a:xfrm>
        </p:spPr>
        <p:txBody>
          <a:bodyPr vert="horz" lIns="90000" tIns="45720" rIns="91440" bIns="45720" rtlCol="0">
            <a:noAutofit/>
          </a:bodyPr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  <a:buNone/>
            </a:pPr>
            <a:r>
              <a:rPr lang="de-DE" b="1" dirty="0">
                <a:solidFill>
                  <a:srgbClr val="006C3B"/>
                </a:solidFill>
              </a:rPr>
              <a:t>Sonstige Rechnung</a:t>
            </a:r>
            <a:endParaRPr lang="de-DE" sz="1800" dirty="0">
              <a:solidFill>
                <a:srgbClr val="006C3B"/>
              </a:solidFill>
            </a:endParaRP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</a:pPr>
            <a:r>
              <a:rPr lang="de-DE" sz="1800" dirty="0"/>
              <a:t>Eine sonstige Rechnung ist eine Rechnung, die </a:t>
            </a:r>
            <a:r>
              <a:rPr lang="de-DE" sz="1800" b="1" dirty="0"/>
              <a:t>in einem anderen elektronischen Format </a:t>
            </a:r>
            <a:r>
              <a:rPr lang="de-DE" sz="1800" dirty="0"/>
              <a:t>oder </a:t>
            </a:r>
            <a:r>
              <a:rPr lang="de-DE" sz="1800" b="1" dirty="0"/>
              <a:t>auf Papier </a:t>
            </a:r>
            <a:r>
              <a:rPr lang="de-DE" sz="1800" dirty="0"/>
              <a:t>übermittelt wird.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</a:pPr>
            <a:r>
              <a:rPr lang="de-DE" sz="1800" dirty="0"/>
              <a:t>Alle bis dato im Bereich B2B und B2C erlaubten anderen Datei-Formate wie z. Bsp.: TIFF/PDF, JPG, Papier sind sogenannte sonstige Rechnungen. 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</a:pPr>
            <a:endParaRPr lang="de-DE" sz="1800" dirty="0"/>
          </a:p>
        </p:txBody>
      </p:sp>
      <p:sp>
        <p:nvSpPr>
          <p:cNvPr id="3" name="Inhaltsplatzhalter 2"/>
          <p:cNvSpPr>
            <a:spLocks noGrp="1"/>
          </p:cNvSpPr>
          <p:nvPr>
            <p:ph idx="10"/>
          </p:nvPr>
        </p:nvSpPr>
        <p:spPr>
          <a:xfrm>
            <a:off x="839788" y="2429832"/>
            <a:ext cx="5191800" cy="3073137"/>
          </a:xfrm>
        </p:spPr>
        <p:txBody>
          <a:bodyPr lIns="90000"/>
          <a:lstStyle/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  <a:buNone/>
            </a:pPr>
            <a:r>
              <a:rPr lang="de-DE" b="1" dirty="0">
                <a:solidFill>
                  <a:srgbClr val="006C3B"/>
                </a:solidFill>
              </a:rPr>
              <a:t>Elektronische Rechnung</a:t>
            </a:r>
            <a:endParaRPr lang="de-DE" dirty="0">
              <a:solidFill>
                <a:srgbClr val="006C3B"/>
              </a:solidFill>
            </a:endParaRP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</a:pPr>
            <a:r>
              <a:rPr lang="de-DE" sz="1800" dirty="0"/>
              <a:t>Eine </a:t>
            </a:r>
            <a:r>
              <a:rPr lang="de-DE" sz="1800" b="1" dirty="0"/>
              <a:t>elektronische Rechnung </a:t>
            </a:r>
            <a:r>
              <a:rPr lang="de-DE" sz="1800" dirty="0"/>
              <a:t>ist eine Rechnung, die in einem </a:t>
            </a:r>
            <a:r>
              <a:rPr lang="de-DE" sz="1800" b="1" dirty="0"/>
              <a:t>strukturierten elektronischen Format </a:t>
            </a:r>
            <a:r>
              <a:rPr lang="de-DE" sz="1800" dirty="0"/>
              <a:t>ausgestellt, übermittelt und empfangen wird und eine elektronische Verarbeitung ermöglicht </a:t>
            </a:r>
          </a:p>
          <a:p>
            <a:pPr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Clr>
                <a:srgbClr val="EC6608"/>
              </a:buClr>
            </a:pPr>
            <a:r>
              <a:rPr lang="de-DE" sz="1800" b="1" dirty="0">
                <a:solidFill>
                  <a:srgbClr val="EC6608"/>
                </a:solidFill>
              </a:rPr>
              <a:t>Ausnahme: </a:t>
            </a:r>
            <a:r>
              <a:rPr lang="de-DE" sz="1800" dirty="0"/>
              <a:t>Kleinbetragsrechnungen </a:t>
            </a:r>
            <a:br>
              <a:rPr lang="de-DE" sz="1800" dirty="0"/>
            </a:br>
            <a:r>
              <a:rPr lang="de-DE" sz="1800" dirty="0"/>
              <a:t>(bis 250 Euro) und Fahrausweise</a:t>
            </a:r>
          </a:p>
          <a:p>
            <a:endParaRPr lang="de-DE" sz="18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Änderungen ab 01.01.2025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F3F7E193-F383-B6A1-CCE7-9CF0C5C81F8E}"/>
              </a:ext>
            </a:extLst>
          </p:cNvPr>
          <p:cNvSpPr txBox="1">
            <a:spLocks/>
          </p:cNvSpPr>
          <p:nvPr/>
        </p:nvSpPr>
        <p:spPr>
          <a:xfrm>
            <a:off x="831851" y="542126"/>
            <a:ext cx="3618230" cy="240742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Roboto Slab"/>
                <a:ea typeface="Roboto Slab"/>
                <a:cs typeface="Roboto Slab"/>
              </a:rPr>
              <a:t>2. Änderungen im UStG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950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3200" dirty="0"/>
              <a:t>Elektronische Rechnung </a:t>
            </a:r>
            <a:br>
              <a:rPr lang="de-DE" sz="3200" dirty="0"/>
            </a:br>
            <a:r>
              <a:rPr lang="de-DE" sz="1800" dirty="0"/>
              <a:t>(im Sinne des UStG ab 01.01.2025)</a:t>
            </a:r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FB8095A-AD76-3A05-B5BE-C2B0D4A89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96975"/>
            <a:ext cx="3804745" cy="512459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EEB9F9B8-6AFA-B888-C034-A15E8142BCAE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rgbClr val="EC6608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</a:t>
            </a: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50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„Lesbarkeit“ einer Rechnung</a:t>
            </a:r>
          </a:p>
        </p:txBody>
      </p:sp>
      <p:graphicFrame>
        <p:nvGraphicFramePr>
          <p:cNvPr id="11" name="Diagramm 10">
            <a:extLst>
              <a:ext uri="{FF2B5EF4-FFF2-40B4-BE49-F238E27FC236}">
                <a16:creationId xmlns:a16="http://schemas.microsoft.com/office/drawing/2014/main" id="{C207F7EA-C67B-7EE3-9FF8-E45D5075C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1762127"/>
              </p:ext>
            </p:extLst>
          </p:nvPr>
        </p:nvGraphicFramePr>
        <p:xfrm>
          <a:off x="1975729" y="2408489"/>
          <a:ext cx="7351151" cy="33238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platzhalter 3">
            <a:extLst>
              <a:ext uri="{FF2B5EF4-FFF2-40B4-BE49-F238E27FC236}">
                <a16:creationId xmlns:a16="http://schemas.microsoft.com/office/drawing/2014/main" id="{DF79D598-0868-39AB-06F9-CCE58C20360E}"/>
              </a:ext>
            </a:extLst>
          </p:cNvPr>
          <p:cNvSpPr txBox="1">
            <a:spLocks/>
          </p:cNvSpPr>
          <p:nvPr/>
        </p:nvSpPr>
        <p:spPr>
          <a:xfrm>
            <a:off x="831851" y="542126"/>
            <a:ext cx="3618230" cy="240742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Roboto Slab"/>
                <a:ea typeface="Roboto Slab"/>
                <a:cs typeface="Roboto Slab"/>
              </a:rPr>
              <a:t>2. Änderungen im UStG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6C6752CC-A561-4969-B9D8-DABB8B8E5C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254" y="3811852"/>
            <a:ext cx="1971316" cy="2179666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658BE39-6498-FE03-B658-A3E033D273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4070" y="1411852"/>
            <a:ext cx="1421676" cy="191484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6975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+mj-lt"/>
                <a:ea typeface="Roboto"/>
              </a:rPr>
              <a:t>Übergangsregelung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pic>
        <p:nvPicPr>
          <p:cNvPr id="5" name="Grafik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633" y="2132863"/>
            <a:ext cx="9623797" cy="3902174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D2F280-DCBE-8817-B66C-6A048C9446D5}"/>
              </a:ext>
            </a:extLst>
          </p:cNvPr>
          <p:cNvSpPr txBox="1">
            <a:spLocks/>
          </p:cNvSpPr>
          <p:nvPr/>
        </p:nvSpPr>
        <p:spPr>
          <a:xfrm>
            <a:off x="831851" y="542126"/>
            <a:ext cx="3618230" cy="240742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Roboto Slab"/>
                <a:ea typeface="Roboto Slab"/>
                <a:cs typeface="Roboto Slab"/>
              </a:rPr>
              <a:t>2. Änderungen im UStG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7841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/>
          <p:cNvSpPr>
            <a:spLocks noGrp="1"/>
          </p:cNvSpPr>
          <p:nvPr>
            <p:ph idx="15"/>
          </p:nvPr>
        </p:nvSpPr>
        <p:spPr>
          <a:xfrm>
            <a:off x="6111844" y="2859299"/>
            <a:ext cx="5181600" cy="2904573"/>
          </a:xfrm>
        </p:spPr>
        <p:txBody>
          <a:bodyPr lIns="90000"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Vorrang der Papierrechnung entfällt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 01.01.2025 kann jeder Unternehmer elektronische Rechnungen versenden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Ab 01.01.2027 (2028) muss jeder Unternehmer</a:t>
            </a:r>
            <a:r>
              <a:rPr lang="de-DE" dirty="0"/>
              <a:t> elektronische Rechnungen versenden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Andere elektronische Rechnungsformate (PDF etc.) dürfen nur noch mit Einwilligung des Empfängers versendet werden.</a:t>
            </a:r>
            <a:br>
              <a:rPr lang="de-DE" dirty="0"/>
            </a:b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8" name="Inhaltsplatzhalter 7"/>
          <p:cNvSpPr>
            <a:spLocks noGrp="1"/>
          </p:cNvSpPr>
          <p:nvPr>
            <p:ph idx="10"/>
          </p:nvPr>
        </p:nvSpPr>
        <p:spPr>
          <a:xfrm>
            <a:off x="846918" y="2859299"/>
            <a:ext cx="4954792" cy="3073137"/>
          </a:xfrm>
        </p:spPr>
        <p:txBody>
          <a:bodyPr lIns="9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Ab 01.01.2025 </a:t>
            </a:r>
            <a:r>
              <a:rPr lang="de-DE" b="1" dirty="0"/>
              <a:t>muss (!) jeder Unternehmer</a:t>
            </a:r>
            <a:r>
              <a:rPr lang="de-DE" dirty="0"/>
              <a:t> elektronische Rechnungen empfangen können</a:t>
            </a:r>
          </a:p>
          <a:p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idx="1"/>
          </p:nvPr>
        </p:nvSpPr>
        <p:spPr>
          <a:xfrm>
            <a:off x="839788" y="2366065"/>
            <a:ext cx="5157787" cy="449549"/>
          </a:xfrm>
        </p:spPr>
        <p:txBody>
          <a:bodyPr/>
          <a:lstStyle/>
          <a:p>
            <a:r>
              <a:rPr lang="de-DE" dirty="0">
                <a:solidFill>
                  <a:srgbClr val="006C3B"/>
                </a:solidFill>
              </a:rPr>
              <a:t>Rechnungseingang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3"/>
          </p:nvPr>
        </p:nvSpPr>
        <p:spPr>
          <a:xfrm>
            <a:off x="6096000" y="2374095"/>
            <a:ext cx="5183188" cy="449549"/>
          </a:xfrm>
        </p:spPr>
        <p:txBody>
          <a:bodyPr/>
          <a:lstStyle/>
          <a:p>
            <a:r>
              <a:rPr lang="de-DE" dirty="0">
                <a:solidFill>
                  <a:srgbClr val="006C3B"/>
                </a:solidFill>
              </a:rPr>
              <a:t>Rechnungsausgang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802776" y="1411851"/>
            <a:ext cx="10618136" cy="756316"/>
          </a:xfrm>
        </p:spPr>
        <p:txBody>
          <a:bodyPr/>
          <a:lstStyle/>
          <a:p>
            <a:r>
              <a:rPr lang="de-DE" dirty="0"/>
              <a:t>Elektronische Rechnung ab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08970C3-0890-989B-021E-32158FDFA291}"/>
              </a:ext>
            </a:extLst>
          </p:cNvPr>
          <p:cNvSpPr txBox="1"/>
          <p:nvPr/>
        </p:nvSpPr>
        <p:spPr>
          <a:xfrm>
            <a:off x="6096000" y="5662394"/>
            <a:ext cx="6094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rgbClr val="006C3B"/>
                </a:solidFill>
                <a:sym typeface="Wingdings" panose="05000000000000000000" pitchFamily="2" charset="2"/>
              </a:rPr>
              <a:t></a:t>
            </a:r>
            <a:r>
              <a:rPr lang="de-DE" dirty="0">
                <a:solidFill>
                  <a:srgbClr val="006C3B"/>
                </a:solidFill>
                <a:sym typeface="Wingdings" panose="05000000000000000000" pitchFamily="2" charset="2"/>
              </a:rPr>
              <a:t>  Übergangsregelung (nur) beim Versand </a:t>
            </a:r>
            <a:br>
              <a:rPr lang="de-DE" dirty="0">
                <a:solidFill>
                  <a:srgbClr val="006C3B"/>
                </a:solidFill>
                <a:sym typeface="Wingdings" panose="05000000000000000000" pitchFamily="2" charset="2"/>
              </a:rPr>
            </a:br>
            <a:r>
              <a:rPr lang="de-DE" dirty="0">
                <a:solidFill>
                  <a:srgbClr val="006C3B"/>
                </a:solidFill>
                <a:sym typeface="Wingdings" panose="05000000000000000000" pitchFamily="2" charset="2"/>
              </a:rPr>
              <a:t>      von Rechnungen</a:t>
            </a:r>
            <a:endParaRPr lang="de-DE" dirty="0">
              <a:solidFill>
                <a:srgbClr val="006C3B"/>
              </a:solidFill>
            </a:endParaRP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D7CD3C57-F63B-D0AE-8AD9-AA7C294D45B2}"/>
              </a:ext>
            </a:extLst>
          </p:cNvPr>
          <p:cNvSpPr txBox="1">
            <a:spLocks/>
          </p:cNvSpPr>
          <p:nvPr/>
        </p:nvSpPr>
        <p:spPr>
          <a:xfrm>
            <a:off x="831851" y="542126"/>
            <a:ext cx="3618230" cy="240742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Roboto Slab"/>
                <a:ea typeface="Roboto Slab"/>
                <a:cs typeface="Roboto Slab"/>
              </a:rPr>
              <a:t>2. Änderungen im UStG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08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8" grpId="0" build="p"/>
      <p:bldP spid="6" grpId="0" build="p"/>
      <p:bldP spid="7" grpId="0" build="p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 lIns="90000" numCol="2" spcCol="25200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/>
              <a:t>Übermittlung</a:t>
            </a:r>
            <a:r>
              <a:rPr lang="de-DE" sz="1800" dirty="0"/>
              <a:t> muss </a:t>
            </a:r>
            <a:r>
              <a:rPr lang="de-DE" sz="1800" b="1" dirty="0"/>
              <a:t>im elektronischen Format </a:t>
            </a:r>
            <a:r>
              <a:rPr lang="de-DE" sz="1800" dirty="0"/>
              <a:t>erfolgen, bspw. per E-Mail, Schnittstelle oder Download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Unschädlich wenn die </a:t>
            </a:r>
            <a:r>
              <a:rPr lang="de-DE" sz="1800" b="1" dirty="0"/>
              <a:t>gleiche E-Rechnung mehrfach </a:t>
            </a:r>
            <a:r>
              <a:rPr lang="de-DE" sz="1800" dirty="0"/>
              <a:t>übermittelt wird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Unternehmer als Rechnungsempfänger hat </a:t>
            </a:r>
            <a:r>
              <a:rPr lang="de-DE" sz="1800" b="1" dirty="0"/>
              <a:t>kein Anrecht auf alternative Ausstellung </a:t>
            </a:r>
            <a:r>
              <a:rPr lang="de-DE" sz="1800" dirty="0"/>
              <a:t>einer Rechnung wenn er keine E-Rechnung empfangen kann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Bei </a:t>
            </a:r>
            <a:r>
              <a:rPr lang="de-DE" sz="1800" b="1" dirty="0"/>
              <a:t>Dauerschuldverhältnissen (bspw. Miet-verträge)</a:t>
            </a:r>
            <a:r>
              <a:rPr lang="de-DE" sz="1800" dirty="0"/>
              <a:t> reicht für die erste Teilleistung eine </a:t>
            </a:r>
            <a:br>
              <a:rPr lang="de-DE" sz="1800" dirty="0"/>
            </a:br>
            <a:r>
              <a:rPr lang="de-DE" sz="1800" dirty="0"/>
              <a:t>E-Rechnung, wenn der Vertrag als Anhang beigefügt wird oder eindeutig als Dauer-rechnung bezeichnet wird</a:t>
            </a:r>
          </a:p>
          <a:p>
            <a:pPr marL="800100" lvl="1" indent="-342900">
              <a:buFont typeface="Symbol" panose="05050102010706020507" pitchFamily="18" charset="2"/>
              <a:buChar char="-"/>
            </a:pPr>
            <a:r>
              <a:rPr lang="de-DE" sz="1600" dirty="0"/>
              <a:t>Muss für </a:t>
            </a:r>
            <a:r>
              <a:rPr lang="de-DE" sz="1600" b="1" dirty="0"/>
              <a:t>bestehende Verträge </a:t>
            </a:r>
            <a:r>
              <a:rPr lang="de-DE" sz="1600" dirty="0"/>
              <a:t>bis zum Ende der Übergangsfrist erstellt werden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b="1" dirty="0"/>
              <a:t>Rechnungsberichtigung </a:t>
            </a:r>
            <a:r>
              <a:rPr lang="de-DE" sz="1800" dirty="0"/>
              <a:t>weiterhin wie bisher möglich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800" dirty="0"/>
              <a:t>Wirksame Rechnungsberichtigung wirkt auf Ausstellungszeitpunkt zurück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FAQs 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545D3E4A-0E8A-0FE4-F882-239C532F10A7}"/>
              </a:ext>
            </a:extLst>
          </p:cNvPr>
          <p:cNvSpPr txBox="1">
            <a:spLocks/>
          </p:cNvSpPr>
          <p:nvPr/>
        </p:nvSpPr>
        <p:spPr>
          <a:xfrm>
            <a:off x="831851" y="542126"/>
            <a:ext cx="3618230" cy="240742"/>
          </a:xfrm>
          <a:prstGeom prst="rect">
            <a:avLst/>
          </a:prstGeom>
        </p:spPr>
        <p:txBody>
          <a:bodyPr vert="horz" lIns="0" tIns="45720" rIns="91440" bIns="45720" rtlCol="0" anchor="ctr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>
                <a:latin typeface="Roboto Slab"/>
                <a:ea typeface="Roboto Slab"/>
                <a:cs typeface="Roboto Slab"/>
              </a:rPr>
              <a:t>2. Änderungen im UStG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703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Screenshot, Karte Menü, Schrift enthält.&#10;&#10;Automatisch generierte Beschreibung">
            <a:extLst>
              <a:ext uri="{FF2B5EF4-FFF2-40B4-BE49-F238E27FC236}">
                <a16:creationId xmlns:a16="http://schemas.microsoft.com/office/drawing/2014/main" id="{1B29ECEE-3186-138A-FFB0-8704EC0C5F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2E4A25-AD5C-408D-94A1-BB7ACAB57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517"/>
            <a:ext cx="10607936" cy="3861226"/>
          </a:xfrm>
        </p:spPr>
        <p:txBody>
          <a:bodyPr/>
          <a:lstStyle/>
          <a:p>
            <a:pPr lvl="1">
              <a:lnSpc>
                <a:spcPts val="3000"/>
              </a:lnSpc>
              <a:buClr>
                <a:srgbClr val="FF6600"/>
              </a:buClr>
            </a:pPr>
            <a:endParaRPr lang="de-DE" sz="24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93FE3522-0D7B-C5AF-0F46-15E53EC57C29}"/>
              </a:ext>
            </a:extLst>
          </p:cNvPr>
          <p:cNvSpPr txBox="1">
            <a:spLocks/>
          </p:cNvSpPr>
          <p:nvPr/>
        </p:nvSpPr>
        <p:spPr>
          <a:xfrm>
            <a:off x="828000" y="2831999"/>
            <a:ext cx="9110640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2. Technische Grundlagen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0586C00-4EAC-5710-4419-4A724AF3C762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A3152814-2B35-FD1F-138F-E742C198E2F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7A5C9AC-0AD3-F09C-CC0E-38D2F5C05D55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334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DBB2413-F659-0E50-CB8D-440DF1F28D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3. Technische Grundlagen</a:t>
            </a:r>
            <a:endParaRPr lang="de-DE" sz="1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Elektronische </a:t>
            </a:r>
            <a:br>
              <a:rPr lang="de-DE" dirty="0"/>
            </a:br>
            <a:r>
              <a:rPr lang="de-DE" dirty="0"/>
              <a:t>Rechnung (</a:t>
            </a:r>
            <a:r>
              <a:rPr lang="de-DE" dirty="0" err="1"/>
              <a:t>XRechnung</a:t>
            </a:r>
            <a:r>
              <a:rPr lang="de-DE" dirty="0"/>
              <a:t>)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5A4C0A-BACF-7AF2-ABC5-55DDADEE066B}"/>
              </a:ext>
            </a:extLst>
          </p:cNvPr>
          <p:cNvSpPr txBox="1"/>
          <p:nvPr/>
        </p:nvSpPr>
        <p:spPr>
          <a:xfrm>
            <a:off x="827999" y="2816225"/>
            <a:ext cx="5379618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XML-Datei</a:t>
            </a:r>
          </a:p>
          <a:p>
            <a:pPr marL="800100" lvl="1" indent="-342900">
              <a:spcAft>
                <a:spcPts val="600"/>
              </a:spcAft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Elektronisches Dateiformat</a:t>
            </a:r>
          </a:p>
          <a:p>
            <a:pPr marL="800100" lvl="1" indent="-342900">
              <a:spcAft>
                <a:spcPts val="600"/>
              </a:spcAft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Strukturiertes Dokument</a:t>
            </a:r>
          </a:p>
          <a:p>
            <a:pPr marL="800100" lvl="1" indent="-342900">
              <a:spcAft>
                <a:spcPts val="600"/>
              </a:spcAft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Automatische Erfassung und Verarbeitung</a:t>
            </a:r>
          </a:p>
          <a:p>
            <a:pPr marL="800100" lvl="1" indent="-342900">
              <a:spcAft>
                <a:spcPts val="600"/>
              </a:spcAft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Nur mit speziellem Viewer für den Menschen lesbar</a:t>
            </a:r>
          </a:p>
          <a:p>
            <a:pPr lvl="1">
              <a:spcAft>
                <a:spcPts val="600"/>
              </a:spcAft>
              <a:buClr>
                <a:srgbClr val="EC6608"/>
              </a:buClr>
            </a:pPr>
            <a:endParaRPr lang="de-DE" sz="200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FB8095A-AD76-3A05-B5BE-C2B0D4A89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901" y="1518947"/>
            <a:ext cx="3304200" cy="445041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D10B651-298E-E398-8B94-B1301DD9FFB5}"/>
              </a:ext>
            </a:extLst>
          </p:cNvPr>
          <p:cNvSpPr/>
          <p:nvPr/>
        </p:nvSpPr>
        <p:spPr>
          <a:xfrm>
            <a:off x="6832242" y="1196975"/>
            <a:ext cx="3902299" cy="5131245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7403011"/>
              </p:ext>
            </p:extLst>
          </p:nvPr>
        </p:nvGraphicFramePr>
        <p:xfrm>
          <a:off x="1047750" y="5465763"/>
          <a:ext cx="17399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4" imgW="1739160" imgH="648000" progId="Package">
                  <p:embed/>
                </p:oleObj>
              </mc:Choice>
              <mc:Fallback>
                <p:oleObj name="Objekt-Manager-Shellobjekt" showAsIcon="1" r:id="rId4" imgW="1739160" imgH="648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47750" y="5465763"/>
                        <a:ext cx="17399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2604231"/>
              </p:ext>
            </p:extLst>
          </p:nvPr>
        </p:nvGraphicFramePr>
        <p:xfrm>
          <a:off x="2233613" y="5465763"/>
          <a:ext cx="173990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6" imgW="1739160" imgH="648000" progId="Package">
                  <p:embed/>
                </p:oleObj>
              </mc:Choice>
              <mc:Fallback>
                <p:oleObj name="Objekt-Manager-Shellobjekt" showAsIcon="1" r:id="rId6" imgW="1739160" imgH="6480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33613" y="5465763"/>
                        <a:ext cx="1739900" cy="647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734035"/>
              </p:ext>
            </p:extLst>
          </p:nvPr>
        </p:nvGraphicFramePr>
        <p:xfrm>
          <a:off x="3568700" y="5299075"/>
          <a:ext cx="1392238" cy="995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8" imgW="1392120" imgH="996120" progId="Package">
                  <p:embed/>
                </p:oleObj>
              </mc:Choice>
              <mc:Fallback>
                <p:oleObj name="Objekt-Manager-Shellobjekt" showAsIcon="1" r:id="rId8" imgW="1392120" imgH="996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568700" y="5299075"/>
                        <a:ext cx="1392238" cy="995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2988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DBB2413-F659-0E50-CB8D-440DF1F28D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3. Technische Grundlagen</a:t>
            </a:r>
            <a:endParaRPr lang="de-DE" sz="1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Elektronische Rechnung (ZUGFeRD) 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5A4C0A-BACF-7AF2-ABC5-55DDADEE066B}"/>
              </a:ext>
            </a:extLst>
          </p:cNvPr>
          <p:cNvSpPr txBox="1"/>
          <p:nvPr/>
        </p:nvSpPr>
        <p:spPr>
          <a:xfrm>
            <a:off x="840878" y="2429864"/>
            <a:ext cx="4027336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E-Rechnung (ZUGFeRD)</a:t>
            </a:r>
          </a:p>
          <a:p>
            <a:pPr marL="742950" lvl="1" indent="-285750">
              <a:spcBef>
                <a:spcPts val="600"/>
              </a:spcBef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Elektronische Datei</a:t>
            </a:r>
          </a:p>
          <a:p>
            <a:pPr marL="742950" lvl="1" indent="-285750">
              <a:spcBef>
                <a:spcPts val="600"/>
              </a:spcBef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Strukturiertes Dokument</a:t>
            </a:r>
          </a:p>
          <a:p>
            <a:pPr marL="742950" lvl="1" indent="-285750">
              <a:spcBef>
                <a:spcPts val="600"/>
              </a:spcBef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Automatische Erfassung </a:t>
            </a:r>
            <a:br>
              <a:rPr lang="de-DE" sz="2000" dirty="0"/>
            </a:br>
            <a:r>
              <a:rPr lang="de-DE" sz="2000" dirty="0"/>
              <a:t>und Verarbeitung</a:t>
            </a:r>
          </a:p>
          <a:p>
            <a:pPr marL="742950" lvl="1" indent="-285750">
              <a:spcBef>
                <a:spcPts val="600"/>
              </a:spcBef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Mit Standard-Viewer für </a:t>
            </a:r>
            <a:br>
              <a:rPr lang="de-DE" sz="2000" dirty="0"/>
            </a:br>
            <a:r>
              <a:rPr lang="de-DE" sz="2000" dirty="0"/>
              <a:t>den Menschen lesbar</a:t>
            </a:r>
          </a:p>
          <a:p>
            <a:pPr marL="742950" lvl="1" indent="-285750">
              <a:spcBef>
                <a:spcPts val="600"/>
              </a:spcBef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XML-Datei als Anlage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D10B651-298E-E398-8B94-B1301DD9FFB5}"/>
              </a:ext>
            </a:extLst>
          </p:cNvPr>
          <p:cNvSpPr/>
          <p:nvPr/>
        </p:nvSpPr>
        <p:spPr>
          <a:xfrm>
            <a:off x="5078148" y="2420938"/>
            <a:ext cx="6646463" cy="3445389"/>
          </a:xfrm>
          <a:prstGeom prst="rect">
            <a:avLst/>
          </a:prstGeom>
          <a:noFill/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74462DC-D0CB-3279-851F-58F9621ED9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8147" y="2429864"/>
            <a:ext cx="6646463" cy="3276221"/>
          </a:xfrm>
          <a:prstGeom prst="rect">
            <a:avLst/>
          </a:prstGeom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EB84076A-8FE1-CF6D-35EC-D93A5BEB8B83}"/>
              </a:ext>
            </a:extLst>
          </p:cNvPr>
          <p:cNvSpPr/>
          <p:nvPr/>
        </p:nvSpPr>
        <p:spPr>
          <a:xfrm>
            <a:off x="9191344" y="3065689"/>
            <a:ext cx="2743200" cy="404132"/>
          </a:xfrm>
          <a:prstGeom prst="ellipse">
            <a:avLst/>
          </a:prstGeom>
          <a:noFill/>
          <a:ln w="57150">
            <a:solidFill>
              <a:srgbClr val="EC660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rgbClr val="EC6608"/>
                </a:solidFill>
              </a:ln>
              <a:noFill/>
            </a:endParaRPr>
          </a:p>
        </p:txBody>
      </p:sp>
      <p:sp>
        <p:nvSpPr>
          <p:cNvPr id="5" name="Pfeil nach rechts 4"/>
          <p:cNvSpPr/>
          <p:nvPr/>
        </p:nvSpPr>
        <p:spPr>
          <a:xfrm rot="19309029">
            <a:off x="10749490" y="3792590"/>
            <a:ext cx="836839" cy="1495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9" name="Objek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61863490"/>
              </p:ext>
            </p:extLst>
          </p:nvPr>
        </p:nvGraphicFramePr>
        <p:xfrm>
          <a:off x="1277938" y="5319713"/>
          <a:ext cx="1655762" cy="99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Objekt-Manager-Shellobjekt" showAsIcon="1" r:id="rId4" imgW="1656000" imgH="996120" progId="Package">
                  <p:embed/>
                </p:oleObj>
              </mc:Choice>
              <mc:Fallback>
                <p:oleObj name="Objekt-Manager-Shellobjekt" showAsIcon="1" r:id="rId4" imgW="1656000" imgH="9961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7938" y="5319713"/>
                        <a:ext cx="1655762" cy="995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095650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DBB2413-F659-0E50-CB8D-440DF1F28D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3. Technische Grundlagen</a:t>
            </a:r>
            <a:endParaRPr lang="de-DE" sz="1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E-Rechnung </a:t>
            </a:r>
            <a:br>
              <a:rPr lang="de-DE" dirty="0"/>
            </a:br>
            <a:r>
              <a:rPr lang="de-DE" dirty="0"/>
              <a:t>(elektronische Rechnung)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5A4C0A-BACF-7AF2-ABC5-55DDADEE066B}"/>
              </a:ext>
            </a:extLst>
          </p:cNvPr>
          <p:cNvSpPr txBox="1"/>
          <p:nvPr/>
        </p:nvSpPr>
        <p:spPr>
          <a:xfrm>
            <a:off x="827999" y="2816225"/>
            <a:ext cx="10344825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Elektronische Rechnungen sind Rechnungen </a:t>
            </a:r>
            <a:r>
              <a:rPr lang="de-DE" sz="2000" b="1" dirty="0"/>
              <a:t>mit strukturierten Datensätzen </a:t>
            </a:r>
            <a:r>
              <a:rPr lang="de-DE" sz="2000" dirty="0"/>
              <a:t>beispielsweise in den </a:t>
            </a:r>
            <a:r>
              <a:rPr lang="de-DE" sz="2000" b="1" dirty="0"/>
              <a:t>Formaten </a:t>
            </a:r>
            <a:r>
              <a:rPr lang="de-DE" sz="2000" b="1" dirty="0" err="1"/>
              <a:t>XRechnung</a:t>
            </a:r>
            <a:r>
              <a:rPr lang="de-DE" sz="2000" b="1" dirty="0"/>
              <a:t> oder ZUGFeRD</a:t>
            </a:r>
          </a:p>
          <a:p>
            <a:pPr marL="342900" indent="-342900">
              <a:spcAft>
                <a:spcPts val="1200"/>
              </a:spcAft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Eine ZUGFeRD-Rechnung besteht aus einem sog. hybriden Datenformat.</a:t>
            </a:r>
            <a:br>
              <a:rPr lang="de-DE" sz="2000" dirty="0"/>
            </a:br>
            <a:br>
              <a:rPr lang="de-DE" sz="2000" dirty="0"/>
            </a:br>
            <a:r>
              <a:rPr lang="de-DE" sz="2000" dirty="0">
                <a:solidFill>
                  <a:srgbClr val="006C3B"/>
                </a:solidFill>
                <a:sym typeface="Wingdings" panose="05000000000000000000" pitchFamily="2" charset="2"/>
              </a:rPr>
              <a:t> 	</a:t>
            </a:r>
            <a:r>
              <a:rPr lang="de-DE" sz="2000" dirty="0">
                <a:solidFill>
                  <a:srgbClr val="006C3B"/>
                </a:solidFill>
              </a:rPr>
              <a:t>Augenscheinlich besteht eine ZUGFeRD-Rechnung aus einer PDF-Datei. Diese 	stellt die </a:t>
            </a:r>
            <a:r>
              <a:rPr lang="de-DE" sz="2000" b="1" dirty="0">
                <a:solidFill>
                  <a:srgbClr val="006C3B"/>
                </a:solidFill>
              </a:rPr>
              <a:t>Sichtkomponente der Rechnung </a:t>
            </a:r>
            <a:r>
              <a:rPr lang="de-DE" sz="2000" dirty="0">
                <a:solidFill>
                  <a:srgbClr val="006C3B"/>
                </a:solidFill>
              </a:rPr>
              <a:t>dar. Gleichzeitig wird ein inhaltlich 	identisches Mehrstück derselben Rechnung als </a:t>
            </a:r>
            <a:r>
              <a:rPr lang="de-DE" sz="2000" b="1" dirty="0">
                <a:solidFill>
                  <a:srgbClr val="006C3B"/>
                </a:solidFill>
              </a:rPr>
              <a:t>XML-Datei innerhalb des PDF 	</a:t>
            </a:r>
            <a:r>
              <a:rPr lang="de-DE" sz="2000" dirty="0">
                <a:solidFill>
                  <a:srgbClr val="006C3B"/>
                </a:solidFill>
              </a:rPr>
              <a:t>als eingebetteter Anhang mitversandt.</a:t>
            </a:r>
          </a:p>
        </p:txBody>
      </p:sp>
    </p:spTree>
    <p:extLst>
      <p:ext uri="{BB962C8B-B14F-4D97-AF65-F5344CB8AC3E}">
        <p14:creationId xmlns:p14="http://schemas.microsoft.com/office/powerpoint/2010/main" val="93334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0FD8D-C104-17F1-3C7D-F2FAC4A15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Screenshot, Im Haus enthält.&#10;&#10;Automatisch generierte Beschreibung">
            <a:extLst>
              <a:ext uri="{FF2B5EF4-FFF2-40B4-BE49-F238E27FC236}">
                <a16:creationId xmlns:a16="http://schemas.microsoft.com/office/drawing/2014/main" id="{CCDF112E-EEAE-CA40-43F3-D7FA215B4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039B06-12AE-4899-1214-29CBCA76A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270" y="2141066"/>
            <a:ext cx="11325744" cy="1642056"/>
          </a:xfrm>
        </p:spPr>
        <p:txBody>
          <a:bodyPr>
            <a:noAutofit/>
          </a:bodyPr>
          <a:lstStyle/>
          <a:p>
            <a:pPr>
              <a:lnSpc>
                <a:spcPts val="9500"/>
              </a:lnSpc>
            </a:pPr>
            <a:r>
              <a:rPr lang="de-DE" sz="6000" b="1" dirty="0"/>
              <a:t>Chancen durch E-Rechnung  </a:t>
            </a:r>
            <a:br>
              <a:rPr lang="de-DE" sz="6000" b="1" dirty="0"/>
            </a:br>
            <a:r>
              <a:rPr lang="de-DE" sz="6000" b="1" dirty="0"/>
              <a:t>für Gastgeber</a:t>
            </a:r>
            <a:br>
              <a:rPr lang="de-DE" sz="2400" b="1" dirty="0"/>
            </a:br>
            <a:br>
              <a:rPr lang="de-DE" sz="1600" b="1" dirty="0"/>
            </a:br>
            <a:br>
              <a:rPr lang="de-DE" sz="2400" b="1" dirty="0"/>
            </a:br>
            <a:endParaRPr lang="de-DE" sz="1200" dirty="0"/>
          </a:p>
        </p:txBody>
      </p:sp>
      <p:sp>
        <p:nvSpPr>
          <p:cNvPr id="4" name="Textplatzhalter 2">
            <a:extLst>
              <a:ext uri="{FF2B5EF4-FFF2-40B4-BE49-F238E27FC236}">
                <a16:creationId xmlns:a16="http://schemas.microsoft.com/office/drawing/2014/main" id="{AEC1DB80-B588-82BE-3B85-80606468D0A4}"/>
              </a:ext>
            </a:extLst>
          </p:cNvPr>
          <p:cNvSpPr txBox="1">
            <a:spLocks/>
          </p:cNvSpPr>
          <p:nvPr/>
        </p:nvSpPr>
        <p:spPr>
          <a:xfrm>
            <a:off x="828000" y="1528211"/>
            <a:ext cx="10614286" cy="66577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629E23B4-23A7-7D95-C5AE-C290EFAFEADD}"/>
              </a:ext>
            </a:extLst>
          </p:cNvPr>
          <p:cNvSpPr txBox="1">
            <a:spLocks/>
          </p:cNvSpPr>
          <p:nvPr/>
        </p:nvSpPr>
        <p:spPr>
          <a:xfrm>
            <a:off x="828000" y="1757892"/>
            <a:ext cx="11544747" cy="665771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0C33A645-47FC-A333-5528-E9372F6FA5F7}"/>
              </a:ext>
            </a:extLst>
          </p:cNvPr>
          <p:cNvSpPr txBox="1"/>
          <p:nvPr/>
        </p:nvSpPr>
        <p:spPr>
          <a:xfrm>
            <a:off x="743270" y="5688467"/>
            <a:ext cx="6146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dirty="0">
                <a:solidFill>
                  <a:schemeClr val="bg1"/>
                </a:solidFill>
              </a:rPr>
              <a:t>Montag, 18.11.2024 / </a:t>
            </a:r>
            <a:r>
              <a:rPr lang="de-DE" sz="1800" b="1" dirty="0" err="1">
                <a:solidFill>
                  <a:schemeClr val="bg1"/>
                </a:solidFill>
              </a:rPr>
              <a:t>AlpenCongress</a:t>
            </a:r>
            <a:r>
              <a:rPr lang="de-DE" sz="1800" b="1" dirty="0">
                <a:solidFill>
                  <a:schemeClr val="bg1"/>
                </a:solidFill>
              </a:rPr>
              <a:t> Berchtesgaden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3C0320D-013D-861D-007E-9131A8FD16BD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 </a:t>
            </a:r>
            <a:endParaRPr lang="de-DE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  <p:pic>
        <p:nvPicPr>
          <p:cNvPr id="9" name="Grafik 8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E8C471DF-2BAD-8C3A-72C3-ECEDCFA6D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656" y="837310"/>
            <a:ext cx="2161036" cy="359665"/>
          </a:xfrm>
          <a:prstGeom prst="rect">
            <a:avLst/>
          </a:prstGeom>
        </p:spPr>
      </p:pic>
      <p:sp>
        <p:nvSpPr>
          <p:cNvPr id="6" name="AutoShape 2" descr="Bgl Wirtschaftsservice 01">
            <a:extLst>
              <a:ext uri="{FF2B5EF4-FFF2-40B4-BE49-F238E27FC236}">
                <a16:creationId xmlns:a16="http://schemas.microsoft.com/office/drawing/2014/main" id="{0AC21B68-D6E2-2476-6B81-9B4E613EEE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811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47" y="2440352"/>
            <a:ext cx="6086825" cy="4263146"/>
          </a:xfr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12C8B188-0C84-36D0-2252-63721BC2F7F4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3. Technische Grundlagen</a:t>
            </a:r>
            <a:endParaRPr lang="de-DE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E-Rechnung </a:t>
            </a:r>
            <a:br>
              <a:rPr lang="de-DE" dirty="0"/>
            </a:br>
            <a:r>
              <a:rPr lang="de-DE" dirty="0"/>
              <a:t>(elektronische Rechnung)</a:t>
            </a:r>
          </a:p>
        </p:txBody>
      </p:sp>
    </p:spTree>
    <p:extLst>
      <p:ext uri="{BB962C8B-B14F-4D97-AF65-F5344CB8AC3E}">
        <p14:creationId xmlns:p14="http://schemas.microsoft.com/office/powerpoint/2010/main" val="3296744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 lIns="90000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b="1" dirty="0"/>
              <a:t>Strukturierte Teil </a:t>
            </a:r>
            <a:r>
              <a:rPr lang="de-DE" dirty="0"/>
              <a:t>einer E-Rechnung ist in seiner </a:t>
            </a:r>
            <a:r>
              <a:rPr lang="de-DE" b="1" dirty="0">
                <a:solidFill>
                  <a:srgbClr val="006C3B"/>
                </a:solidFill>
              </a:rPr>
              <a:t>ursprünglichen Form </a:t>
            </a:r>
            <a:r>
              <a:rPr lang="de-DE" dirty="0"/>
              <a:t>und </a:t>
            </a:r>
            <a:r>
              <a:rPr lang="de-DE" b="1" dirty="0">
                <a:solidFill>
                  <a:srgbClr val="006C3B"/>
                </a:solidFill>
              </a:rPr>
              <a:t>unveränderlich</a:t>
            </a:r>
            <a:r>
              <a:rPr lang="de-DE" dirty="0"/>
              <a:t> aufzubewahren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Eine maschinelle Auswertbarkeit muss sichergestellt sein.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zusätzlich übersandte Dokumente sind in ihrer ursprünglichen Form zu archivieren und die Anforderungen an die Unveränderbarkeit müssen erfüllt werden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Umsetzung der </a:t>
            </a:r>
            <a:r>
              <a:rPr lang="de-DE" dirty="0" err="1"/>
              <a:t>GoBD</a:t>
            </a:r>
            <a:r>
              <a:rPr lang="de-DE" dirty="0"/>
              <a:t> mit der E-Rechnung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24EA10C-5C5B-0E1F-3704-AACABA8234A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3. Technische Grundlagen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66938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Drei wesentliche Anforderungen an eine Rechnung</a:t>
            </a:r>
          </a:p>
          <a:p>
            <a:pPr lvl="1">
              <a:lnSpc>
                <a:spcPts val="2500"/>
              </a:lnSpc>
              <a:spcBef>
                <a:spcPts val="800"/>
              </a:spcBef>
              <a:buClr>
                <a:srgbClr val="EC6608"/>
              </a:buClr>
            </a:pPr>
            <a:r>
              <a:rPr lang="de-DE" sz="1800" dirty="0"/>
              <a:t>Echtheit der Herkunft (= Sicherheit der Identität des Rechnungsausstellers) </a:t>
            </a:r>
          </a:p>
          <a:p>
            <a:pPr lvl="1">
              <a:lnSpc>
                <a:spcPts val="2500"/>
              </a:lnSpc>
              <a:spcBef>
                <a:spcPts val="800"/>
              </a:spcBef>
              <a:buClr>
                <a:srgbClr val="EC6608"/>
              </a:buClr>
            </a:pPr>
            <a:r>
              <a:rPr lang="de-DE" sz="1800" dirty="0"/>
              <a:t>Unversehrtheit ihres Inhalts (= erforderlichen Angaben wurden nicht geändert)</a:t>
            </a:r>
          </a:p>
          <a:p>
            <a:pPr lvl="1">
              <a:lnSpc>
                <a:spcPts val="2500"/>
              </a:lnSpc>
              <a:spcBef>
                <a:spcPts val="800"/>
              </a:spcBef>
              <a:buClr>
                <a:srgbClr val="EC6608"/>
              </a:buClr>
            </a:pPr>
            <a:r>
              <a:rPr lang="de-DE" sz="1800" dirty="0"/>
              <a:t>Lesbarkeit (= Bildhafte Wiedergabe)</a:t>
            </a:r>
          </a:p>
          <a:p>
            <a:pPr marL="0" indent="0">
              <a:buNone/>
            </a:pPr>
            <a:r>
              <a:rPr lang="de-DE" dirty="0"/>
              <a:t>müssen gewährleistet werden. </a:t>
            </a:r>
            <a:br>
              <a:rPr lang="de-DE" dirty="0"/>
            </a:br>
            <a:endParaRPr lang="de-DE" dirty="0"/>
          </a:p>
          <a:p>
            <a:pPr marL="0" indent="0">
              <a:lnSpc>
                <a:spcPts val="3100"/>
              </a:lnSpc>
              <a:buNone/>
            </a:pPr>
            <a:r>
              <a:rPr lang="de-DE" dirty="0">
                <a:solidFill>
                  <a:srgbClr val="006C3B"/>
                </a:solidFill>
                <a:sym typeface="Wingdings" panose="05000000000000000000" pitchFamily="2" charset="2"/>
              </a:rPr>
              <a:t>	 Auch Pflicht aus der sog. </a:t>
            </a:r>
            <a:r>
              <a:rPr lang="de-DE" dirty="0" err="1">
                <a:solidFill>
                  <a:srgbClr val="006C3B"/>
                </a:solidFill>
                <a:sym typeface="Wingdings" panose="05000000000000000000" pitchFamily="2" charset="2"/>
              </a:rPr>
              <a:t>GoBD</a:t>
            </a:r>
            <a:r>
              <a:rPr lang="de-DE" dirty="0">
                <a:solidFill>
                  <a:srgbClr val="006C3B"/>
                </a:solidFill>
                <a:sym typeface="Wingdings" panose="05000000000000000000" pitchFamily="2" charset="2"/>
              </a:rPr>
              <a:t> (Grundsätze zur ordnungsmäßigen 	     Führung und Aufbewahrung von Büchern, Aufzeichnungen und 	   	     Unterlagen in elektronischer Form.)</a:t>
            </a:r>
            <a:endParaRPr lang="de-DE" dirty="0">
              <a:solidFill>
                <a:srgbClr val="006C3B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Anforderungen an eine Rechnung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DAAAFA25-081C-FEE3-53A1-8A57AAD20C46}"/>
              </a:ext>
            </a:extLst>
          </p:cNvPr>
          <p:cNvSpPr txBox="1">
            <a:spLocks/>
          </p:cNvSpPr>
          <p:nvPr/>
        </p:nvSpPr>
        <p:spPr>
          <a:xfrm>
            <a:off x="831850" y="516902"/>
            <a:ext cx="5955315" cy="288028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latin typeface="+mj-lt"/>
                <a:ea typeface="Roboto" panose="02000000000000000000" pitchFamily="2" charset="0"/>
                <a:cs typeface="Roboto Slab"/>
              </a:rPr>
              <a:t>1. (Elektronische) Rechnung heute und morgen </a:t>
            </a:r>
            <a:endParaRPr lang="de-DE" b="1" dirty="0"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717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178B0-C6B0-C697-1340-BF68CDF86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altung, orange, Farbigkeit enthält.&#10;&#10;Automatisch generierte Beschreibung">
            <a:extLst>
              <a:ext uri="{FF2B5EF4-FFF2-40B4-BE49-F238E27FC236}">
                <a16:creationId xmlns:a16="http://schemas.microsoft.com/office/drawing/2014/main" id="{70456EBA-CA47-39EB-C79C-D47A724E53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A6B6562-5EB0-7074-4B78-2D16863BCB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517"/>
            <a:ext cx="10607936" cy="3861226"/>
          </a:xfrm>
        </p:spPr>
        <p:txBody>
          <a:bodyPr/>
          <a:lstStyle/>
          <a:p>
            <a:pPr lvl="1">
              <a:lnSpc>
                <a:spcPts val="3000"/>
              </a:lnSpc>
              <a:buClr>
                <a:srgbClr val="FF6600"/>
              </a:buClr>
            </a:pPr>
            <a:endParaRPr lang="de-DE" sz="24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42911CBE-C57C-6353-75F2-B184017F6F17}"/>
              </a:ext>
            </a:extLst>
          </p:cNvPr>
          <p:cNvSpPr txBox="1">
            <a:spLocks/>
          </p:cNvSpPr>
          <p:nvPr/>
        </p:nvSpPr>
        <p:spPr>
          <a:xfrm>
            <a:off x="828000" y="2831999"/>
            <a:ext cx="9110640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3. Umsetzung in der Praxis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98275462-FE5D-8FA9-1BD7-A558FC301694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5181B88E-DA32-AC63-9FC1-C39CDE3579E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79985F3-1C28-D256-4953-7018B0618871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481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18D2B-9E38-AF41-46D0-F6F323165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5209CFD-2E53-9350-1165-9DDE0CBF57FE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800" dirty="0"/>
              <a:t>Vermieter C: „Pension / Hotel“</a:t>
            </a:r>
          </a:p>
          <a:p>
            <a:pPr lvl="1"/>
            <a:r>
              <a:rPr lang="de-DE" sz="1600" dirty="0"/>
              <a:t>Gewerblicher Vermieter (gewerbliche Einkünfte)</a:t>
            </a:r>
          </a:p>
          <a:p>
            <a:pPr lvl="1"/>
            <a:r>
              <a:rPr lang="de-DE" sz="1600" b="1" dirty="0" err="1"/>
              <a:t>USt</a:t>
            </a:r>
            <a:r>
              <a:rPr lang="de-DE" sz="1600" b="1" dirty="0"/>
              <a:t>-Regelbesteuerung mit 7% und 19%</a:t>
            </a:r>
          </a:p>
          <a:p>
            <a:pPr lvl="1"/>
            <a:r>
              <a:rPr lang="de-DE" sz="1600" b="1" dirty="0"/>
              <a:t>Eigene Hotel-Software</a:t>
            </a:r>
          </a:p>
          <a:p>
            <a:pPr lvl="1"/>
            <a:r>
              <a:rPr lang="de-DE" sz="1600" dirty="0"/>
              <a:t>Buchführung mtl. durch </a:t>
            </a:r>
            <a:r>
              <a:rPr lang="de-DE" sz="1600" dirty="0" err="1"/>
              <a:t>StB</a:t>
            </a:r>
            <a:endParaRPr lang="de-DE" sz="1600" dirty="0"/>
          </a:p>
          <a:p>
            <a:endParaRPr lang="de-DE" sz="1800" dirty="0"/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F36CF5B-BA88-7606-041A-A1927C4C3AA2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1800" dirty="0"/>
              <a:t>Vermieter A: „kleiner Privatvermieter“ </a:t>
            </a:r>
          </a:p>
          <a:p>
            <a:pPr lvl="1"/>
            <a:r>
              <a:rPr lang="de-DE" sz="1600" dirty="0"/>
              <a:t>Einkünfte aus Vermietung und Verpachtung / kein Gewerbe</a:t>
            </a:r>
          </a:p>
          <a:p>
            <a:pPr lvl="1"/>
            <a:r>
              <a:rPr lang="de-DE" sz="1600" b="1" dirty="0"/>
              <a:t>Kleinunternehmen / keine </a:t>
            </a:r>
            <a:r>
              <a:rPr lang="de-DE" sz="1600" b="1" dirty="0" err="1"/>
              <a:t>USt</a:t>
            </a:r>
            <a:r>
              <a:rPr lang="de-DE" sz="1600" b="1" dirty="0"/>
              <a:t> </a:t>
            </a:r>
          </a:p>
          <a:p>
            <a:pPr lvl="1"/>
            <a:r>
              <a:rPr lang="de-DE" sz="1600" dirty="0"/>
              <a:t>Steuererklärung selbst oder jährlich durch </a:t>
            </a:r>
            <a:r>
              <a:rPr lang="de-DE" sz="1600" dirty="0" err="1"/>
              <a:t>StB</a:t>
            </a:r>
            <a:endParaRPr lang="de-DE" sz="1600" dirty="0"/>
          </a:p>
          <a:p>
            <a:pPr lvl="1"/>
            <a:r>
              <a:rPr lang="de-DE" sz="1600" dirty="0"/>
              <a:t>Rechnung an Gast in Papier oder Word o.ä.</a:t>
            </a:r>
          </a:p>
          <a:p>
            <a:pPr marL="0" indent="0">
              <a:buNone/>
            </a:pPr>
            <a:endParaRPr lang="de-DE" sz="1800" dirty="0"/>
          </a:p>
          <a:p>
            <a:pPr marL="0" indent="0">
              <a:buNone/>
            </a:pPr>
            <a:r>
              <a:rPr lang="de-DE" sz="1800" dirty="0"/>
              <a:t>Vermieter B: „Privatvermieter“ </a:t>
            </a:r>
          </a:p>
          <a:p>
            <a:pPr lvl="1"/>
            <a:r>
              <a:rPr lang="de-DE" sz="1600" dirty="0"/>
              <a:t>Einkünfte aus Vermietung und Verpachtung / kein Gewerbe</a:t>
            </a:r>
          </a:p>
          <a:p>
            <a:pPr lvl="1"/>
            <a:r>
              <a:rPr lang="de-DE" sz="1600" b="1" dirty="0" err="1"/>
              <a:t>USt</a:t>
            </a:r>
            <a:r>
              <a:rPr lang="de-DE" sz="1600" b="1" dirty="0"/>
              <a:t>-Regelbesteuerung mit 7% (ggf. 19%)</a:t>
            </a:r>
          </a:p>
          <a:p>
            <a:pPr lvl="1"/>
            <a:r>
              <a:rPr lang="de-DE" sz="1600" dirty="0"/>
              <a:t>Steuererklärung jährlich /Quartal / Mtl. durch </a:t>
            </a:r>
            <a:r>
              <a:rPr lang="de-DE" sz="1600" dirty="0" err="1"/>
              <a:t>StB</a:t>
            </a:r>
            <a:endParaRPr lang="de-DE" sz="1600" dirty="0"/>
          </a:p>
          <a:p>
            <a:pPr lvl="1"/>
            <a:r>
              <a:rPr lang="de-DE" sz="1600" dirty="0"/>
              <a:t>Rechnung an Gast in Papier oder Word o.ä.</a:t>
            </a:r>
          </a:p>
          <a:p>
            <a:pPr marL="457200" lvl="1" indent="0">
              <a:buNone/>
            </a:pPr>
            <a:endParaRPr lang="de-DE" sz="1600" dirty="0"/>
          </a:p>
          <a:p>
            <a:endParaRPr lang="de-DE" sz="1800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03F8353-7BDD-B955-58AE-05ABF18D933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FCADE54-C6FD-F7F3-33B5-9CB71D023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Umsetzungsszenarien</a:t>
            </a:r>
          </a:p>
        </p:txBody>
      </p:sp>
    </p:spTree>
    <p:extLst>
      <p:ext uri="{BB962C8B-B14F-4D97-AF65-F5344CB8AC3E}">
        <p14:creationId xmlns:p14="http://schemas.microsoft.com/office/powerpoint/2010/main" val="375432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Inhaltsplatzhalter 2">
            <a:extLst>
              <a:ext uri="{FF2B5EF4-FFF2-40B4-BE49-F238E27FC236}">
                <a16:creationId xmlns:a16="http://schemas.microsoft.com/office/drawing/2014/main" id="{1C684AAC-315C-CC3A-2F96-31C1F5ACF4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2861184"/>
              </p:ext>
            </p:extLst>
          </p:nvPr>
        </p:nvGraphicFramePr>
        <p:xfrm>
          <a:off x="838200" y="2333625"/>
          <a:ext cx="10607675" cy="360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el 4">
            <a:extLst>
              <a:ext uri="{FF2B5EF4-FFF2-40B4-BE49-F238E27FC236}">
                <a16:creationId xmlns:a16="http://schemas.microsoft.com/office/drawing/2014/main" id="{CF8716C4-BEA0-D43E-9E6A-F7F67470E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Grundsätze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CCF82457-E253-ADE1-D142-0F95ADDC380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09375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6D99E-7895-BD55-2DA3-92B919F25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altung, orange, Farbigkeit enthält.&#10;&#10;Automatisch generierte Beschreibung">
            <a:extLst>
              <a:ext uri="{FF2B5EF4-FFF2-40B4-BE49-F238E27FC236}">
                <a16:creationId xmlns:a16="http://schemas.microsoft.com/office/drawing/2014/main" id="{E89ECDAA-F6B7-91B9-ECED-6B2274BBB0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F0E792AD-D904-5A7C-2F02-EDDA9DFEE9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517"/>
            <a:ext cx="10607936" cy="3861226"/>
          </a:xfrm>
        </p:spPr>
        <p:txBody>
          <a:bodyPr/>
          <a:lstStyle/>
          <a:p>
            <a:pPr lvl="1">
              <a:lnSpc>
                <a:spcPts val="3000"/>
              </a:lnSpc>
              <a:buClr>
                <a:srgbClr val="FF6600"/>
              </a:buClr>
            </a:pPr>
            <a:endParaRPr lang="de-DE" sz="24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r>
              <a:rPr lang="de-DE" sz="2800" dirty="0">
                <a:latin typeface="Roboto"/>
                <a:ea typeface="Roboto"/>
              </a:rPr>
              <a:t> </a:t>
            </a: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8E504D0C-505E-4DF1-A9F0-6A72192DE400}"/>
              </a:ext>
            </a:extLst>
          </p:cNvPr>
          <p:cNvSpPr txBox="1">
            <a:spLocks/>
          </p:cNvSpPr>
          <p:nvPr/>
        </p:nvSpPr>
        <p:spPr>
          <a:xfrm>
            <a:off x="828000" y="2831999"/>
            <a:ext cx="10327680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3.1 Praxis Rechnungseingang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81401DE-3084-3767-D0F5-33A3304C8B7A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88A2991D-3D9E-CB72-A7DA-6B7EC808A17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46C6FA69-5AA8-52BF-CDB4-2549F8E8FBA5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15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3FBEF-A399-4D1B-315B-227EF47623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5F14CA0D-D780-311F-94F3-BEC677C49852}"/>
              </a:ext>
            </a:extLst>
          </p:cNvPr>
          <p:cNvSpPr/>
          <p:nvPr/>
        </p:nvSpPr>
        <p:spPr>
          <a:xfrm>
            <a:off x="623854" y="2221974"/>
            <a:ext cx="10897693" cy="3513039"/>
          </a:xfrm>
          <a:prstGeom prst="rect">
            <a:avLst/>
          </a:prstGeom>
          <a:solidFill>
            <a:srgbClr val="E4E5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BE35901B-DE63-2B45-437B-370ECEF6C8CF}"/>
              </a:ext>
            </a:extLst>
          </p:cNvPr>
          <p:cNvSpPr txBox="1">
            <a:spLocks/>
          </p:cNvSpPr>
          <p:nvPr/>
        </p:nvSpPr>
        <p:spPr>
          <a:xfrm>
            <a:off x="689977" y="1379237"/>
            <a:ext cx="10618136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EC6608"/>
                </a:solidFill>
              </a:rPr>
              <a:t>Empfang von E-Rechnung (A)</a:t>
            </a:r>
            <a:endParaRPr lang="de-DE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6C745A7E-EBCD-0298-2FE2-B0590A4A19E5}"/>
              </a:ext>
            </a:extLst>
          </p:cNvPr>
          <p:cNvSpPr txBox="1">
            <a:spLocks/>
          </p:cNvSpPr>
          <p:nvPr/>
        </p:nvSpPr>
        <p:spPr>
          <a:xfrm>
            <a:off x="768790" y="523474"/>
            <a:ext cx="6592819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rgbClr val="EC6608"/>
                </a:solidFill>
                <a:latin typeface="+mj-lt"/>
              </a:rPr>
              <a:t>5. Praktische Umsetzung</a:t>
            </a:r>
          </a:p>
        </p:txBody>
      </p:sp>
      <p:grpSp>
        <p:nvGrpSpPr>
          <p:cNvPr id="266" name="Gruppieren 265">
            <a:extLst>
              <a:ext uri="{FF2B5EF4-FFF2-40B4-BE49-F238E27FC236}">
                <a16:creationId xmlns:a16="http://schemas.microsoft.com/office/drawing/2014/main" id="{7BE2ADDE-5A80-44A1-E25A-77161B3794ED}"/>
              </a:ext>
            </a:extLst>
          </p:cNvPr>
          <p:cNvGrpSpPr/>
          <p:nvPr/>
        </p:nvGrpSpPr>
        <p:grpSpPr>
          <a:xfrm>
            <a:off x="1676334" y="3264397"/>
            <a:ext cx="842963" cy="842963"/>
            <a:chOff x="1301956" y="3662897"/>
            <a:chExt cx="842963" cy="842963"/>
          </a:xfrm>
        </p:grpSpPr>
        <p:sp>
          <p:nvSpPr>
            <p:cNvPr id="4" name="Freeform 482">
              <a:extLst>
                <a:ext uri="{FF2B5EF4-FFF2-40B4-BE49-F238E27FC236}">
                  <a16:creationId xmlns:a16="http://schemas.microsoft.com/office/drawing/2014/main" id="{2B9394C6-29CD-556C-DD84-8A4B268B00AF}"/>
                </a:ext>
              </a:extLst>
            </p:cNvPr>
            <p:cNvSpPr/>
            <p:nvPr/>
          </p:nvSpPr>
          <p:spPr>
            <a:xfrm>
              <a:off x="1301956" y="3662897"/>
              <a:ext cx="842963" cy="842963"/>
            </a:xfrm>
            <a:custGeom>
              <a:avLst/>
              <a:gdLst/>
              <a:ahLst/>
              <a:cxnLst/>
              <a:rect l="0" t="0" r="0" b="0"/>
              <a:pathLst>
                <a:path w="899160" h="899161">
                  <a:moveTo>
                    <a:pt x="0" y="449581"/>
                  </a:moveTo>
                  <a:cubicBezTo>
                    <a:pt x="0" y="201295"/>
                    <a:pt x="201295" y="0"/>
                    <a:pt x="449579" y="0"/>
                  </a:cubicBezTo>
                  <a:cubicBezTo>
                    <a:pt x="697864" y="0"/>
                    <a:pt x="899160" y="201295"/>
                    <a:pt x="899160" y="449581"/>
                  </a:cubicBezTo>
                  <a:cubicBezTo>
                    <a:pt x="899160" y="697865"/>
                    <a:pt x="697864" y="899161"/>
                    <a:pt x="449579" y="899161"/>
                  </a:cubicBezTo>
                  <a:cubicBezTo>
                    <a:pt x="201295" y="899161"/>
                    <a:pt x="0" y="697865"/>
                    <a:pt x="0" y="449581"/>
                  </a:cubicBezTo>
                  <a:close/>
                  <a:moveTo>
                    <a:pt x="2151887" y="4053840"/>
                  </a:moveTo>
                </a:path>
              </a:pathLst>
            </a:custGeom>
            <a:solidFill>
              <a:srgbClr val="EC66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6" name="Freeform 483">
              <a:extLst>
                <a:ext uri="{FF2B5EF4-FFF2-40B4-BE49-F238E27FC236}">
                  <a16:creationId xmlns:a16="http://schemas.microsoft.com/office/drawing/2014/main" id="{551DD92C-4647-8693-980D-DCAE5F0CE49C}"/>
                </a:ext>
              </a:extLst>
            </p:cNvPr>
            <p:cNvSpPr/>
            <p:nvPr/>
          </p:nvSpPr>
          <p:spPr>
            <a:xfrm>
              <a:off x="1483408" y="3858635"/>
              <a:ext cx="480059" cy="451486"/>
            </a:xfrm>
            <a:custGeom>
              <a:avLst/>
              <a:gdLst/>
              <a:ahLst/>
              <a:cxnLst/>
              <a:rect l="0" t="0" r="0" b="0"/>
              <a:pathLst>
                <a:path w="512063" h="481585">
                  <a:moveTo>
                    <a:pt x="260350" y="288672"/>
                  </a:moveTo>
                  <a:lnTo>
                    <a:pt x="502031" y="475616"/>
                  </a:lnTo>
                  <a:cubicBezTo>
                    <a:pt x="497459" y="479299"/>
                    <a:pt x="491871" y="481585"/>
                    <a:pt x="485521" y="481585"/>
                  </a:cubicBezTo>
                  <a:lnTo>
                    <a:pt x="26543" y="481585"/>
                  </a:lnTo>
                  <a:cubicBezTo>
                    <a:pt x="20193" y="481585"/>
                    <a:pt x="14478" y="479299"/>
                    <a:pt x="10032" y="475616"/>
                  </a:cubicBezTo>
                  <a:lnTo>
                    <a:pt x="251713" y="288672"/>
                  </a:lnTo>
                  <a:cubicBezTo>
                    <a:pt x="254253" y="286767"/>
                    <a:pt x="257809" y="286767"/>
                    <a:pt x="260350" y="288672"/>
                  </a:cubicBezTo>
                  <a:close/>
                  <a:moveTo>
                    <a:pt x="1910460" y="3845052"/>
                  </a:moveTo>
                  <a:moveTo>
                    <a:pt x="1015" y="199010"/>
                  </a:moveTo>
                  <a:cubicBezTo>
                    <a:pt x="381" y="201931"/>
                    <a:pt x="0" y="204851"/>
                    <a:pt x="0" y="207518"/>
                  </a:cubicBezTo>
                  <a:lnTo>
                    <a:pt x="0" y="454914"/>
                  </a:lnTo>
                  <a:cubicBezTo>
                    <a:pt x="0" y="456819"/>
                    <a:pt x="127" y="458598"/>
                    <a:pt x="634" y="460249"/>
                  </a:cubicBezTo>
                  <a:lnTo>
                    <a:pt x="167385" y="331343"/>
                  </a:lnTo>
                  <a:lnTo>
                    <a:pt x="1015" y="199010"/>
                  </a:lnTo>
                  <a:close/>
                  <a:moveTo>
                    <a:pt x="2000122" y="3845052"/>
                  </a:moveTo>
                  <a:moveTo>
                    <a:pt x="511047" y="199010"/>
                  </a:moveTo>
                  <a:lnTo>
                    <a:pt x="344678" y="331470"/>
                  </a:lnTo>
                  <a:lnTo>
                    <a:pt x="511428" y="460375"/>
                  </a:lnTo>
                  <a:cubicBezTo>
                    <a:pt x="511809" y="458598"/>
                    <a:pt x="512063" y="456819"/>
                    <a:pt x="512063" y="454914"/>
                  </a:cubicBezTo>
                  <a:lnTo>
                    <a:pt x="512063" y="207518"/>
                  </a:lnTo>
                  <a:cubicBezTo>
                    <a:pt x="512063" y="204851"/>
                    <a:pt x="511682" y="201931"/>
                    <a:pt x="511047" y="199010"/>
                  </a:cubicBezTo>
                  <a:close/>
                  <a:moveTo>
                    <a:pt x="2000122" y="3845052"/>
                  </a:moveTo>
                  <a:moveTo>
                    <a:pt x="60578" y="223901"/>
                  </a:moveTo>
                  <a:lnTo>
                    <a:pt x="60578" y="66168"/>
                  </a:lnTo>
                  <a:cubicBezTo>
                    <a:pt x="60578" y="56388"/>
                    <a:pt x="68580" y="48387"/>
                    <a:pt x="78231" y="48387"/>
                  </a:cubicBezTo>
                  <a:lnTo>
                    <a:pt x="433831" y="48387"/>
                  </a:lnTo>
                  <a:cubicBezTo>
                    <a:pt x="443484" y="48387"/>
                    <a:pt x="451484" y="56388"/>
                    <a:pt x="451484" y="66168"/>
                  </a:cubicBezTo>
                  <a:lnTo>
                    <a:pt x="451484" y="223901"/>
                  </a:lnTo>
                  <a:lnTo>
                    <a:pt x="330327" y="320294"/>
                  </a:lnTo>
                  <a:lnTo>
                    <a:pt x="271144" y="274574"/>
                  </a:lnTo>
                  <a:cubicBezTo>
                    <a:pt x="262255" y="267717"/>
                    <a:pt x="249809" y="267717"/>
                    <a:pt x="240919" y="274574"/>
                  </a:cubicBezTo>
                  <a:lnTo>
                    <a:pt x="181737" y="320294"/>
                  </a:lnTo>
                  <a:lnTo>
                    <a:pt x="60578" y="223901"/>
                  </a:lnTo>
                  <a:close/>
                  <a:moveTo>
                    <a:pt x="1975231" y="3845052"/>
                  </a:moveTo>
                  <a:moveTo>
                    <a:pt x="175259" y="157988"/>
                  </a:moveTo>
                  <a:cubicBezTo>
                    <a:pt x="175259" y="170435"/>
                    <a:pt x="177291" y="181737"/>
                    <a:pt x="181482" y="192024"/>
                  </a:cubicBezTo>
                  <a:cubicBezTo>
                    <a:pt x="185547" y="202312"/>
                    <a:pt x="191134" y="211074"/>
                    <a:pt x="198500" y="218441"/>
                  </a:cubicBezTo>
                  <a:cubicBezTo>
                    <a:pt x="201168" y="220981"/>
                    <a:pt x="203962" y="223393"/>
                    <a:pt x="207009" y="225680"/>
                  </a:cubicBezTo>
                  <a:cubicBezTo>
                    <a:pt x="212344" y="229489"/>
                    <a:pt x="218185" y="232792"/>
                    <a:pt x="224535" y="235458"/>
                  </a:cubicBezTo>
                  <a:cubicBezTo>
                    <a:pt x="234696" y="239523"/>
                    <a:pt x="245618" y="241555"/>
                    <a:pt x="257428" y="241555"/>
                  </a:cubicBezTo>
                  <a:cubicBezTo>
                    <a:pt x="263144" y="241555"/>
                    <a:pt x="268605" y="241174"/>
                    <a:pt x="273938" y="240793"/>
                  </a:cubicBezTo>
                  <a:cubicBezTo>
                    <a:pt x="279272" y="240412"/>
                    <a:pt x="284987" y="239395"/>
                    <a:pt x="291210" y="237999"/>
                  </a:cubicBezTo>
                  <a:lnTo>
                    <a:pt x="291210" y="227076"/>
                  </a:lnTo>
                  <a:lnTo>
                    <a:pt x="291210" y="224537"/>
                  </a:lnTo>
                  <a:cubicBezTo>
                    <a:pt x="285877" y="225933"/>
                    <a:pt x="280288" y="227076"/>
                    <a:pt x="274447" y="227838"/>
                  </a:cubicBezTo>
                  <a:cubicBezTo>
                    <a:pt x="268605" y="228600"/>
                    <a:pt x="263016" y="228855"/>
                    <a:pt x="257556" y="228855"/>
                  </a:cubicBezTo>
                  <a:cubicBezTo>
                    <a:pt x="247522" y="228855"/>
                    <a:pt x="238378" y="227204"/>
                    <a:pt x="229869" y="224029"/>
                  </a:cubicBezTo>
                  <a:cubicBezTo>
                    <a:pt x="221360" y="220726"/>
                    <a:pt x="214122" y="215900"/>
                    <a:pt x="207772" y="209550"/>
                  </a:cubicBezTo>
                  <a:cubicBezTo>
                    <a:pt x="201803" y="203327"/>
                    <a:pt x="197103" y="195835"/>
                    <a:pt x="193802" y="187199"/>
                  </a:cubicBezTo>
                  <a:cubicBezTo>
                    <a:pt x="190372" y="178308"/>
                    <a:pt x="188722" y="168656"/>
                    <a:pt x="188722" y="158116"/>
                  </a:cubicBezTo>
                  <a:cubicBezTo>
                    <a:pt x="188722" y="148337"/>
                    <a:pt x="190500" y="139066"/>
                    <a:pt x="193928" y="130430"/>
                  </a:cubicBezTo>
                  <a:cubicBezTo>
                    <a:pt x="197484" y="121667"/>
                    <a:pt x="202184" y="114300"/>
                    <a:pt x="208280" y="107950"/>
                  </a:cubicBezTo>
                  <a:cubicBezTo>
                    <a:pt x="214375" y="101727"/>
                    <a:pt x="221615" y="96774"/>
                    <a:pt x="229997" y="93092"/>
                  </a:cubicBezTo>
                  <a:cubicBezTo>
                    <a:pt x="238378" y="89408"/>
                    <a:pt x="247650" y="87631"/>
                    <a:pt x="257809" y="87631"/>
                  </a:cubicBezTo>
                  <a:cubicBezTo>
                    <a:pt x="268224" y="87631"/>
                    <a:pt x="277622" y="89155"/>
                    <a:pt x="286003" y="92456"/>
                  </a:cubicBezTo>
                  <a:cubicBezTo>
                    <a:pt x="294259" y="95758"/>
                    <a:pt x="301244" y="100457"/>
                    <a:pt x="306705" y="106554"/>
                  </a:cubicBezTo>
                  <a:cubicBezTo>
                    <a:pt x="312293" y="112649"/>
                    <a:pt x="316610" y="120016"/>
                    <a:pt x="319531" y="128524"/>
                  </a:cubicBezTo>
                  <a:cubicBezTo>
                    <a:pt x="322453" y="137033"/>
                    <a:pt x="323850" y="146558"/>
                    <a:pt x="323850" y="156973"/>
                  </a:cubicBezTo>
                  <a:cubicBezTo>
                    <a:pt x="323850" y="162687"/>
                    <a:pt x="323087" y="169037"/>
                    <a:pt x="321818" y="176276"/>
                  </a:cubicBezTo>
                  <a:cubicBezTo>
                    <a:pt x="320421" y="183388"/>
                    <a:pt x="318388" y="189357"/>
                    <a:pt x="315722" y="194183"/>
                  </a:cubicBezTo>
                  <a:lnTo>
                    <a:pt x="292481" y="194183"/>
                  </a:lnTo>
                  <a:lnTo>
                    <a:pt x="292481" y="113793"/>
                  </a:lnTo>
                  <a:lnTo>
                    <a:pt x="277368" y="113793"/>
                  </a:lnTo>
                  <a:lnTo>
                    <a:pt x="277368" y="118364"/>
                  </a:lnTo>
                  <a:cubicBezTo>
                    <a:pt x="273177" y="116206"/>
                    <a:pt x="269494" y="114681"/>
                    <a:pt x="265937" y="113666"/>
                  </a:cubicBezTo>
                  <a:cubicBezTo>
                    <a:pt x="262381" y="112649"/>
                    <a:pt x="258190" y="112014"/>
                    <a:pt x="253619" y="112014"/>
                  </a:cubicBezTo>
                  <a:cubicBezTo>
                    <a:pt x="242697" y="112014"/>
                    <a:pt x="233299" y="116460"/>
                    <a:pt x="225552" y="124968"/>
                  </a:cubicBezTo>
                  <a:cubicBezTo>
                    <a:pt x="217805" y="133477"/>
                    <a:pt x="213868" y="145035"/>
                    <a:pt x="213868" y="159512"/>
                  </a:cubicBezTo>
                  <a:cubicBezTo>
                    <a:pt x="213868" y="173991"/>
                    <a:pt x="217043" y="185293"/>
                    <a:pt x="223393" y="193422"/>
                  </a:cubicBezTo>
                  <a:cubicBezTo>
                    <a:pt x="229743" y="201549"/>
                    <a:pt x="238378" y="205613"/>
                    <a:pt x="249047" y="205613"/>
                  </a:cubicBezTo>
                  <a:cubicBezTo>
                    <a:pt x="254634" y="205613"/>
                    <a:pt x="259587" y="204470"/>
                    <a:pt x="263906" y="202438"/>
                  </a:cubicBezTo>
                  <a:cubicBezTo>
                    <a:pt x="268224" y="200406"/>
                    <a:pt x="272669" y="197486"/>
                    <a:pt x="277368" y="193675"/>
                  </a:cubicBezTo>
                  <a:lnTo>
                    <a:pt x="279907" y="204851"/>
                  </a:lnTo>
                  <a:lnTo>
                    <a:pt x="321944" y="204851"/>
                  </a:lnTo>
                  <a:cubicBezTo>
                    <a:pt x="326771" y="197993"/>
                    <a:pt x="330327" y="190374"/>
                    <a:pt x="332994" y="182245"/>
                  </a:cubicBezTo>
                  <a:cubicBezTo>
                    <a:pt x="335534" y="173991"/>
                    <a:pt x="336803" y="165355"/>
                    <a:pt x="336803" y="156464"/>
                  </a:cubicBezTo>
                  <a:cubicBezTo>
                    <a:pt x="336803" y="144145"/>
                    <a:pt x="335025" y="132969"/>
                    <a:pt x="331469" y="122937"/>
                  </a:cubicBezTo>
                  <a:cubicBezTo>
                    <a:pt x="327787" y="112904"/>
                    <a:pt x="322706" y="104394"/>
                    <a:pt x="315975" y="97282"/>
                  </a:cubicBezTo>
                  <a:cubicBezTo>
                    <a:pt x="309244" y="90043"/>
                    <a:pt x="300862" y="84582"/>
                    <a:pt x="291210" y="80645"/>
                  </a:cubicBezTo>
                  <a:cubicBezTo>
                    <a:pt x="281431" y="76581"/>
                    <a:pt x="270256" y="74676"/>
                    <a:pt x="257809" y="74676"/>
                  </a:cubicBezTo>
                  <a:cubicBezTo>
                    <a:pt x="246380" y="74676"/>
                    <a:pt x="235584" y="76836"/>
                    <a:pt x="225425" y="81026"/>
                  </a:cubicBezTo>
                  <a:cubicBezTo>
                    <a:pt x="215265" y="85344"/>
                    <a:pt x="206502" y="91187"/>
                    <a:pt x="199262" y="98552"/>
                  </a:cubicBezTo>
                  <a:cubicBezTo>
                    <a:pt x="191897" y="106045"/>
                    <a:pt x="186055" y="114808"/>
                    <a:pt x="181737" y="124968"/>
                  </a:cubicBezTo>
                  <a:cubicBezTo>
                    <a:pt x="177419" y="135256"/>
                    <a:pt x="175259" y="146177"/>
                    <a:pt x="175259" y="157988"/>
                  </a:cubicBezTo>
                  <a:close/>
                  <a:moveTo>
                    <a:pt x="2041144" y="3845052"/>
                  </a:moveTo>
                  <a:moveTo>
                    <a:pt x="42925" y="148972"/>
                  </a:moveTo>
                  <a:lnTo>
                    <a:pt x="21335" y="165100"/>
                  </a:lnTo>
                  <a:cubicBezTo>
                    <a:pt x="16128" y="169037"/>
                    <a:pt x="11303" y="174880"/>
                    <a:pt x="7619" y="181611"/>
                  </a:cubicBezTo>
                  <a:lnTo>
                    <a:pt x="42925" y="209805"/>
                  </a:lnTo>
                  <a:lnTo>
                    <a:pt x="42925" y="148972"/>
                  </a:lnTo>
                  <a:close/>
                  <a:moveTo>
                    <a:pt x="2050160" y="3845052"/>
                  </a:moveTo>
                  <a:moveTo>
                    <a:pt x="277368" y="6605"/>
                  </a:moveTo>
                  <a:cubicBezTo>
                    <a:pt x="271525" y="2160"/>
                    <a:pt x="263778" y="0"/>
                    <a:pt x="256031" y="0"/>
                  </a:cubicBezTo>
                  <a:cubicBezTo>
                    <a:pt x="248412" y="0"/>
                    <a:pt x="240537" y="2160"/>
                    <a:pt x="234696" y="6605"/>
                  </a:cubicBezTo>
                  <a:lnTo>
                    <a:pt x="202437" y="30607"/>
                  </a:lnTo>
                  <a:lnTo>
                    <a:pt x="309880" y="30607"/>
                  </a:lnTo>
                  <a:lnTo>
                    <a:pt x="277368" y="6605"/>
                  </a:lnTo>
                  <a:close/>
                  <a:moveTo>
                    <a:pt x="2192527" y="3845052"/>
                  </a:moveTo>
                  <a:moveTo>
                    <a:pt x="490728" y="165100"/>
                  </a:moveTo>
                  <a:lnTo>
                    <a:pt x="469137" y="148972"/>
                  </a:lnTo>
                  <a:lnTo>
                    <a:pt x="469137" y="209677"/>
                  </a:lnTo>
                  <a:lnTo>
                    <a:pt x="504444" y="181611"/>
                  </a:lnTo>
                  <a:cubicBezTo>
                    <a:pt x="500760" y="174880"/>
                    <a:pt x="495934" y="168911"/>
                    <a:pt x="490728" y="165100"/>
                  </a:cubicBezTo>
                  <a:close/>
                  <a:moveTo>
                    <a:pt x="2034032" y="3845052"/>
                  </a:moveTo>
                  <a:moveTo>
                    <a:pt x="256285" y="126112"/>
                  </a:moveTo>
                  <a:cubicBezTo>
                    <a:pt x="248031" y="126112"/>
                    <a:pt x="241681" y="129032"/>
                    <a:pt x="236981" y="134748"/>
                  </a:cubicBezTo>
                  <a:cubicBezTo>
                    <a:pt x="232409" y="140462"/>
                    <a:pt x="229997" y="148718"/>
                    <a:pt x="229997" y="159258"/>
                  </a:cubicBezTo>
                  <a:cubicBezTo>
                    <a:pt x="229997" y="169545"/>
                    <a:pt x="231902" y="177547"/>
                    <a:pt x="235457" y="182754"/>
                  </a:cubicBezTo>
                  <a:cubicBezTo>
                    <a:pt x="239140" y="188087"/>
                    <a:pt x="244982" y="190755"/>
                    <a:pt x="252730" y="190755"/>
                  </a:cubicBezTo>
                  <a:cubicBezTo>
                    <a:pt x="256921" y="190755"/>
                    <a:pt x="261238" y="189866"/>
                    <a:pt x="265430" y="187833"/>
                  </a:cubicBezTo>
                  <a:cubicBezTo>
                    <a:pt x="269747" y="185801"/>
                    <a:pt x="273557" y="183516"/>
                    <a:pt x="277113" y="180722"/>
                  </a:cubicBezTo>
                  <a:lnTo>
                    <a:pt x="277113" y="131318"/>
                  </a:lnTo>
                  <a:cubicBezTo>
                    <a:pt x="273177" y="129413"/>
                    <a:pt x="269494" y="128143"/>
                    <a:pt x="266319" y="127255"/>
                  </a:cubicBezTo>
                  <a:cubicBezTo>
                    <a:pt x="263271" y="126493"/>
                    <a:pt x="259841" y="126112"/>
                    <a:pt x="256285" y="126112"/>
                  </a:cubicBezTo>
                  <a:close/>
                  <a:moveTo>
                    <a:pt x="2073020" y="3845052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7" name="Freeform 487">
            <a:extLst>
              <a:ext uri="{FF2B5EF4-FFF2-40B4-BE49-F238E27FC236}">
                <a16:creationId xmlns:a16="http://schemas.microsoft.com/office/drawing/2014/main" id="{098DCDF8-5111-116E-CF9F-FDA205EA3683}"/>
              </a:ext>
            </a:extLst>
          </p:cNvPr>
          <p:cNvSpPr/>
          <p:nvPr/>
        </p:nvSpPr>
        <p:spPr>
          <a:xfrm>
            <a:off x="6735543" y="3316922"/>
            <a:ext cx="844390" cy="842963"/>
          </a:xfrm>
          <a:custGeom>
            <a:avLst/>
            <a:gdLst/>
            <a:ahLst/>
            <a:cxnLst/>
            <a:rect l="0" t="0" r="0" b="0"/>
            <a:pathLst>
              <a:path w="900683" h="899161">
                <a:moveTo>
                  <a:pt x="0" y="449581"/>
                </a:moveTo>
                <a:cubicBezTo>
                  <a:pt x="0" y="201295"/>
                  <a:pt x="201676" y="0"/>
                  <a:pt x="450341" y="0"/>
                </a:cubicBezTo>
                <a:cubicBezTo>
                  <a:pt x="699007" y="0"/>
                  <a:pt x="900683" y="201295"/>
                  <a:pt x="900683" y="449581"/>
                </a:cubicBezTo>
                <a:cubicBezTo>
                  <a:pt x="900683" y="697865"/>
                  <a:pt x="699007" y="899161"/>
                  <a:pt x="450341" y="899161"/>
                </a:cubicBezTo>
                <a:cubicBezTo>
                  <a:pt x="201676" y="899161"/>
                  <a:pt x="0" y="697865"/>
                  <a:pt x="0" y="449581"/>
                </a:cubicBezTo>
                <a:close/>
                <a:moveTo>
                  <a:pt x="443483" y="5100828"/>
                </a:moveTo>
              </a:path>
            </a:pathLst>
          </a:custGeom>
          <a:solidFill>
            <a:srgbClr val="EC660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7D5CBC85-A49A-C7B2-7C0C-CCB7CA5E54F8}"/>
              </a:ext>
            </a:extLst>
          </p:cNvPr>
          <p:cNvGrpSpPr/>
          <p:nvPr/>
        </p:nvGrpSpPr>
        <p:grpSpPr>
          <a:xfrm>
            <a:off x="9298092" y="3323003"/>
            <a:ext cx="842962" cy="842962"/>
            <a:chOff x="10688844" y="3657182"/>
            <a:chExt cx="842962" cy="842962"/>
          </a:xfrm>
        </p:grpSpPr>
        <p:sp>
          <p:nvSpPr>
            <p:cNvPr id="17" name="Freeform 497">
              <a:extLst>
                <a:ext uri="{FF2B5EF4-FFF2-40B4-BE49-F238E27FC236}">
                  <a16:creationId xmlns:a16="http://schemas.microsoft.com/office/drawing/2014/main" id="{F772CE45-933F-8D0B-9723-2BDBDDABB315}"/>
                </a:ext>
              </a:extLst>
            </p:cNvPr>
            <p:cNvSpPr/>
            <p:nvPr/>
          </p:nvSpPr>
          <p:spPr>
            <a:xfrm>
              <a:off x="10688844" y="3657182"/>
              <a:ext cx="842962" cy="842962"/>
            </a:xfrm>
            <a:custGeom>
              <a:avLst/>
              <a:gdLst/>
              <a:ahLst/>
              <a:cxnLst/>
              <a:rect l="0" t="0" r="0" b="0"/>
              <a:pathLst>
                <a:path w="899159" h="899159">
                  <a:moveTo>
                    <a:pt x="0" y="449580"/>
                  </a:moveTo>
                  <a:cubicBezTo>
                    <a:pt x="0" y="201295"/>
                    <a:pt x="201294" y="0"/>
                    <a:pt x="449579" y="0"/>
                  </a:cubicBezTo>
                  <a:cubicBezTo>
                    <a:pt x="697865" y="0"/>
                    <a:pt x="899159" y="201295"/>
                    <a:pt x="899159" y="449580"/>
                  </a:cubicBezTo>
                  <a:cubicBezTo>
                    <a:pt x="899159" y="697864"/>
                    <a:pt x="697865" y="899159"/>
                    <a:pt x="449579" y="899159"/>
                  </a:cubicBezTo>
                  <a:cubicBezTo>
                    <a:pt x="201294" y="899159"/>
                    <a:pt x="0" y="697864"/>
                    <a:pt x="0" y="449580"/>
                  </a:cubicBezTo>
                  <a:close/>
                  <a:moveTo>
                    <a:pt x="-7854697" y="4059935"/>
                  </a:moveTo>
                </a:path>
              </a:pathLst>
            </a:custGeom>
            <a:solidFill>
              <a:srgbClr val="EC66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Freeform 498">
              <a:extLst>
                <a:ext uri="{FF2B5EF4-FFF2-40B4-BE49-F238E27FC236}">
                  <a16:creationId xmlns:a16="http://schemas.microsoft.com/office/drawing/2014/main" id="{10E53768-807C-E18B-5586-F7BAA00D1953}"/>
                </a:ext>
              </a:extLst>
            </p:cNvPr>
            <p:cNvSpPr/>
            <p:nvPr/>
          </p:nvSpPr>
          <p:spPr>
            <a:xfrm>
              <a:off x="10946018" y="3812915"/>
              <a:ext cx="415767" cy="530067"/>
            </a:xfrm>
            <a:custGeom>
              <a:avLst/>
              <a:gdLst/>
              <a:ahLst/>
              <a:cxnLst/>
              <a:rect l="0" t="0" r="0" b="0"/>
              <a:pathLst>
                <a:path w="443485" h="565405">
                  <a:moveTo>
                    <a:pt x="211583" y="266192"/>
                  </a:moveTo>
                  <a:cubicBezTo>
                    <a:pt x="211074" y="265685"/>
                    <a:pt x="210567" y="265049"/>
                    <a:pt x="209932" y="264542"/>
                  </a:cubicBezTo>
                  <a:cubicBezTo>
                    <a:pt x="209423" y="264161"/>
                    <a:pt x="208788" y="263653"/>
                    <a:pt x="208661" y="263399"/>
                  </a:cubicBezTo>
                  <a:cubicBezTo>
                    <a:pt x="208026" y="262129"/>
                    <a:pt x="207392" y="259842"/>
                    <a:pt x="207010" y="256922"/>
                  </a:cubicBezTo>
                  <a:cubicBezTo>
                    <a:pt x="221743" y="258445"/>
                    <a:pt x="237236" y="262636"/>
                    <a:pt x="251714" y="268479"/>
                  </a:cubicBezTo>
                  <a:cubicBezTo>
                    <a:pt x="268351" y="218567"/>
                    <a:pt x="268860" y="164847"/>
                    <a:pt x="266320" y="113285"/>
                  </a:cubicBezTo>
                  <a:cubicBezTo>
                    <a:pt x="265431" y="96393"/>
                    <a:pt x="262256" y="79375"/>
                    <a:pt x="255524" y="63755"/>
                  </a:cubicBezTo>
                  <a:cubicBezTo>
                    <a:pt x="242189" y="32640"/>
                    <a:pt x="213107" y="7748"/>
                    <a:pt x="179324" y="2541"/>
                  </a:cubicBezTo>
                  <a:cubicBezTo>
                    <a:pt x="163576" y="0"/>
                    <a:pt x="147701" y="2413"/>
                    <a:pt x="132715" y="7240"/>
                  </a:cubicBezTo>
                  <a:cubicBezTo>
                    <a:pt x="126620" y="9272"/>
                    <a:pt x="118237" y="16384"/>
                    <a:pt x="114173" y="16003"/>
                  </a:cubicBezTo>
                  <a:cubicBezTo>
                    <a:pt x="114173" y="16003"/>
                    <a:pt x="87376" y="13970"/>
                    <a:pt x="72010" y="51309"/>
                  </a:cubicBezTo>
                  <a:cubicBezTo>
                    <a:pt x="64262" y="70231"/>
                    <a:pt x="63120" y="98680"/>
                    <a:pt x="62993" y="111506"/>
                  </a:cubicBezTo>
                  <a:cubicBezTo>
                    <a:pt x="59690" y="115698"/>
                    <a:pt x="57405" y="122048"/>
                    <a:pt x="58294" y="131954"/>
                  </a:cubicBezTo>
                  <a:cubicBezTo>
                    <a:pt x="58929" y="138685"/>
                    <a:pt x="60580" y="144399"/>
                    <a:pt x="63373" y="148844"/>
                  </a:cubicBezTo>
                  <a:cubicBezTo>
                    <a:pt x="63882" y="158369"/>
                    <a:pt x="66168" y="196216"/>
                    <a:pt x="69723" y="219584"/>
                  </a:cubicBezTo>
                  <a:cubicBezTo>
                    <a:pt x="72136" y="235459"/>
                    <a:pt x="74931" y="251968"/>
                    <a:pt x="76835" y="262763"/>
                  </a:cubicBezTo>
                  <a:cubicBezTo>
                    <a:pt x="86360" y="259969"/>
                    <a:pt x="95885" y="257937"/>
                    <a:pt x="105157" y="257049"/>
                  </a:cubicBezTo>
                  <a:cubicBezTo>
                    <a:pt x="104775" y="259969"/>
                    <a:pt x="104140" y="262255"/>
                    <a:pt x="103379" y="263399"/>
                  </a:cubicBezTo>
                  <a:cubicBezTo>
                    <a:pt x="103251" y="263653"/>
                    <a:pt x="102617" y="264161"/>
                    <a:pt x="102109" y="264542"/>
                  </a:cubicBezTo>
                  <a:cubicBezTo>
                    <a:pt x="101600" y="265049"/>
                    <a:pt x="100965" y="265685"/>
                    <a:pt x="100331" y="266192"/>
                  </a:cubicBezTo>
                  <a:cubicBezTo>
                    <a:pt x="52579" y="273431"/>
                    <a:pt x="0" y="307467"/>
                    <a:pt x="0" y="340361"/>
                  </a:cubicBezTo>
                  <a:lnTo>
                    <a:pt x="0" y="512065"/>
                  </a:lnTo>
                  <a:cubicBezTo>
                    <a:pt x="0" y="514350"/>
                    <a:pt x="1779" y="516255"/>
                    <a:pt x="3937" y="516255"/>
                  </a:cubicBezTo>
                  <a:lnTo>
                    <a:pt x="215520" y="516255"/>
                  </a:lnTo>
                  <a:lnTo>
                    <a:pt x="215520" y="378587"/>
                  </a:lnTo>
                  <a:cubicBezTo>
                    <a:pt x="215520" y="355092"/>
                    <a:pt x="234570" y="336042"/>
                    <a:pt x="258064" y="336042"/>
                  </a:cubicBezTo>
                  <a:lnTo>
                    <a:pt x="311785" y="336042"/>
                  </a:lnTo>
                  <a:cubicBezTo>
                    <a:pt x="307722" y="303785"/>
                    <a:pt x="257430" y="272797"/>
                    <a:pt x="211583" y="266192"/>
                  </a:cubicBezTo>
                  <a:close/>
                  <a:moveTo>
                    <a:pt x="-8111743" y="3893820"/>
                  </a:moveTo>
                  <a:moveTo>
                    <a:pt x="84329" y="92837"/>
                  </a:moveTo>
                  <a:cubicBezTo>
                    <a:pt x="86742" y="88900"/>
                    <a:pt x="90171" y="83948"/>
                    <a:pt x="94235" y="79756"/>
                  </a:cubicBezTo>
                  <a:cubicBezTo>
                    <a:pt x="105030" y="68707"/>
                    <a:pt x="115317" y="66167"/>
                    <a:pt x="115317" y="66167"/>
                  </a:cubicBezTo>
                  <a:cubicBezTo>
                    <a:pt x="115317" y="66167"/>
                    <a:pt x="136780" y="93345"/>
                    <a:pt x="177927" y="100966"/>
                  </a:cubicBezTo>
                  <a:cubicBezTo>
                    <a:pt x="192660" y="103632"/>
                    <a:pt x="207519" y="105411"/>
                    <a:pt x="214504" y="105411"/>
                  </a:cubicBezTo>
                  <a:cubicBezTo>
                    <a:pt x="216282" y="105411"/>
                    <a:pt x="217551" y="103379"/>
                    <a:pt x="216535" y="101600"/>
                  </a:cubicBezTo>
                  <a:cubicBezTo>
                    <a:pt x="216535" y="101600"/>
                    <a:pt x="208281" y="93345"/>
                    <a:pt x="205233" y="80899"/>
                  </a:cubicBezTo>
                  <a:cubicBezTo>
                    <a:pt x="223012" y="95886"/>
                    <a:pt x="232284" y="112015"/>
                    <a:pt x="232284" y="112015"/>
                  </a:cubicBezTo>
                  <a:lnTo>
                    <a:pt x="236474" y="112904"/>
                  </a:lnTo>
                  <a:cubicBezTo>
                    <a:pt x="239014" y="113666"/>
                    <a:pt x="246888" y="115951"/>
                    <a:pt x="245619" y="131445"/>
                  </a:cubicBezTo>
                  <a:cubicBezTo>
                    <a:pt x="244857" y="139066"/>
                    <a:pt x="242189" y="148591"/>
                    <a:pt x="232919" y="151004"/>
                  </a:cubicBezTo>
                  <a:lnTo>
                    <a:pt x="230379" y="151766"/>
                  </a:lnTo>
                  <a:cubicBezTo>
                    <a:pt x="230379" y="151766"/>
                    <a:pt x="229871" y="154305"/>
                    <a:pt x="229871" y="154305"/>
                  </a:cubicBezTo>
                  <a:cubicBezTo>
                    <a:pt x="225934" y="173610"/>
                    <a:pt x="217424" y="192024"/>
                    <a:pt x="205233" y="207518"/>
                  </a:cubicBezTo>
                  <a:cubicBezTo>
                    <a:pt x="194310" y="221235"/>
                    <a:pt x="178435" y="235712"/>
                    <a:pt x="160147" y="237872"/>
                  </a:cubicBezTo>
                  <a:cubicBezTo>
                    <a:pt x="158623" y="237999"/>
                    <a:pt x="156972" y="238125"/>
                    <a:pt x="155448" y="238125"/>
                  </a:cubicBezTo>
                  <a:cubicBezTo>
                    <a:pt x="140209" y="237872"/>
                    <a:pt x="126238" y="227966"/>
                    <a:pt x="115824" y="217679"/>
                  </a:cubicBezTo>
                  <a:cubicBezTo>
                    <a:pt x="100711" y="202819"/>
                    <a:pt x="87631" y="180722"/>
                    <a:pt x="82423" y="154305"/>
                  </a:cubicBezTo>
                  <a:lnTo>
                    <a:pt x="81915" y="151766"/>
                  </a:lnTo>
                  <a:lnTo>
                    <a:pt x="79375" y="151004"/>
                  </a:lnTo>
                  <a:cubicBezTo>
                    <a:pt x="70105" y="148591"/>
                    <a:pt x="67437" y="139066"/>
                    <a:pt x="66675" y="131445"/>
                  </a:cubicBezTo>
                  <a:cubicBezTo>
                    <a:pt x="65406" y="116079"/>
                    <a:pt x="73280" y="113666"/>
                    <a:pt x="75820" y="112904"/>
                  </a:cubicBezTo>
                  <a:lnTo>
                    <a:pt x="78613" y="112015"/>
                  </a:lnTo>
                  <a:lnTo>
                    <a:pt x="78868" y="109093"/>
                  </a:lnTo>
                  <a:cubicBezTo>
                    <a:pt x="78995" y="107950"/>
                    <a:pt x="79122" y="106807"/>
                    <a:pt x="79375" y="105665"/>
                  </a:cubicBezTo>
                  <a:cubicBezTo>
                    <a:pt x="80137" y="102617"/>
                    <a:pt x="81535" y="98172"/>
                    <a:pt x="84329" y="92837"/>
                  </a:cubicBezTo>
                  <a:close/>
                  <a:moveTo>
                    <a:pt x="-7938388" y="3893820"/>
                  </a:moveTo>
                  <a:moveTo>
                    <a:pt x="107697" y="271145"/>
                  </a:moveTo>
                  <a:cubicBezTo>
                    <a:pt x="108839" y="270130"/>
                    <a:pt x="109983" y="269241"/>
                    <a:pt x="110872" y="267843"/>
                  </a:cubicBezTo>
                  <a:cubicBezTo>
                    <a:pt x="115062" y="260986"/>
                    <a:pt x="115062" y="240538"/>
                    <a:pt x="114809" y="228092"/>
                  </a:cubicBezTo>
                  <a:cubicBezTo>
                    <a:pt x="128397" y="240157"/>
                    <a:pt x="143002" y="246635"/>
                    <a:pt x="156210" y="246635"/>
                  </a:cubicBezTo>
                  <a:cubicBezTo>
                    <a:pt x="169419" y="246635"/>
                    <a:pt x="183897" y="240157"/>
                    <a:pt x="197485" y="228219"/>
                  </a:cubicBezTo>
                  <a:cubicBezTo>
                    <a:pt x="197105" y="240666"/>
                    <a:pt x="197232" y="260986"/>
                    <a:pt x="201422" y="267843"/>
                  </a:cubicBezTo>
                  <a:cubicBezTo>
                    <a:pt x="202311" y="269241"/>
                    <a:pt x="203327" y="270256"/>
                    <a:pt x="204597" y="271145"/>
                  </a:cubicBezTo>
                  <a:cubicBezTo>
                    <a:pt x="207519" y="273559"/>
                    <a:pt x="211201" y="276606"/>
                    <a:pt x="199263" y="292481"/>
                  </a:cubicBezTo>
                  <a:cubicBezTo>
                    <a:pt x="194310" y="299086"/>
                    <a:pt x="172594" y="315468"/>
                    <a:pt x="158370" y="319786"/>
                  </a:cubicBezTo>
                  <a:cubicBezTo>
                    <a:pt x="156846" y="320294"/>
                    <a:pt x="155322" y="320167"/>
                    <a:pt x="153924" y="319786"/>
                  </a:cubicBezTo>
                  <a:cubicBezTo>
                    <a:pt x="139700" y="315595"/>
                    <a:pt x="117984" y="299086"/>
                    <a:pt x="113031" y="292481"/>
                  </a:cubicBezTo>
                  <a:cubicBezTo>
                    <a:pt x="101093" y="276606"/>
                    <a:pt x="104775" y="273559"/>
                    <a:pt x="107697" y="271145"/>
                  </a:cubicBezTo>
                  <a:close/>
                  <a:moveTo>
                    <a:pt x="-8116696" y="3893820"/>
                  </a:moveTo>
                  <a:moveTo>
                    <a:pt x="417831" y="353061"/>
                  </a:moveTo>
                  <a:lnTo>
                    <a:pt x="258192" y="353061"/>
                  </a:lnTo>
                  <a:cubicBezTo>
                    <a:pt x="244222" y="353061"/>
                    <a:pt x="232664" y="364491"/>
                    <a:pt x="232664" y="378587"/>
                  </a:cubicBezTo>
                  <a:lnTo>
                    <a:pt x="232664" y="539878"/>
                  </a:lnTo>
                  <a:cubicBezTo>
                    <a:pt x="232664" y="553848"/>
                    <a:pt x="244222" y="565405"/>
                    <a:pt x="258192" y="565405"/>
                  </a:cubicBezTo>
                  <a:lnTo>
                    <a:pt x="417958" y="565405"/>
                  </a:lnTo>
                  <a:cubicBezTo>
                    <a:pt x="431927" y="565405"/>
                    <a:pt x="443485" y="553848"/>
                    <a:pt x="443485" y="539878"/>
                  </a:cubicBezTo>
                  <a:lnTo>
                    <a:pt x="443485" y="378587"/>
                  </a:lnTo>
                  <a:cubicBezTo>
                    <a:pt x="443358" y="364491"/>
                    <a:pt x="431927" y="353061"/>
                    <a:pt x="417831" y="353061"/>
                  </a:cubicBezTo>
                  <a:close/>
                  <a:moveTo>
                    <a:pt x="-8198612" y="3893820"/>
                  </a:moveTo>
                  <a:moveTo>
                    <a:pt x="425197" y="447675"/>
                  </a:moveTo>
                  <a:cubicBezTo>
                    <a:pt x="425577" y="449961"/>
                    <a:pt x="424181" y="452120"/>
                    <a:pt x="421895" y="452501"/>
                  </a:cubicBezTo>
                  <a:lnTo>
                    <a:pt x="419355" y="452882"/>
                  </a:lnTo>
                  <a:lnTo>
                    <a:pt x="419355" y="468376"/>
                  </a:lnTo>
                  <a:lnTo>
                    <a:pt x="420497" y="468123"/>
                  </a:lnTo>
                  <a:cubicBezTo>
                    <a:pt x="422784" y="467868"/>
                    <a:pt x="424943" y="469266"/>
                    <a:pt x="425197" y="471551"/>
                  </a:cubicBezTo>
                  <a:cubicBezTo>
                    <a:pt x="425323" y="471932"/>
                    <a:pt x="425197" y="472186"/>
                    <a:pt x="425197" y="472567"/>
                  </a:cubicBezTo>
                  <a:cubicBezTo>
                    <a:pt x="425577" y="474854"/>
                    <a:pt x="424181" y="476886"/>
                    <a:pt x="421895" y="477393"/>
                  </a:cubicBezTo>
                  <a:lnTo>
                    <a:pt x="419355" y="477774"/>
                  </a:lnTo>
                  <a:lnTo>
                    <a:pt x="419355" y="493142"/>
                  </a:lnTo>
                  <a:lnTo>
                    <a:pt x="420497" y="493015"/>
                  </a:lnTo>
                  <a:cubicBezTo>
                    <a:pt x="422784" y="492634"/>
                    <a:pt x="424943" y="494157"/>
                    <a:pt x="425197" y="496443"/>
                  </a:cubicBezTo>
                  <a:cubicBezTo>
                    <a:pt x="425577" y="498603"/>
                    <a:pt x="424181" y="500761"/>
                    <a:pt x="421895" y="501142"/>
                  </a:cubicBezTo>
                  <a:lnTo>
                    <a:pt x="306197" y="520574"/>
                  </a:lnTo>
                  <a:cubicBezTo>
                    <a:pt x="305689" y="520700"/>
                    <a:pt x="305182" y="520700"/>
                    <a:pt x="304673" y="520700"/>
                  </a:cubicBezTo>
                  <a:cubicBezTo>
                    <a:pt x="303022" y="520700"/>
                    <a:pt x="301245" y="520192"/>
                    <a:pt x="299721" y="519304"/>
                  </a:cubicBezTo>
                  <a:lnTo>
                    <a:pt x="257175" y="491744"/>
                  </a:lnTo>
                  <a:cubicBezTo>
                    <a:pt x="253111" y="489078"/>
                    <a:pt x="250698" y="484760"/>
                    <a:pt x="250698" y="479934"/>
                  </a:cubicBezTo>
                  <a:lnTo>
                    <a:pt x="250698" y="470662"/>
                  </a:lnTo>
                  <a:cubicBezTo>
                    <a:pt x="250698" y="468123"/>
                    <a:pt x="251714" y="465836"/>
                    <a:pt x="253365" y="464186"/>
                  </a:cubicBezTo>
                  <a:cubicBezTo>
                    <a:pt x="251714" y="461899"/>
                    <a:pt x="250698" y="459105"/>
                    <a:pt x="250698" y="456185"/>
                  </a:cubicBezTo>
                  <a:lnTo>
                    <a:pt x="250698" y="445898"/>
                  </a:lnTo>
                  <a:cubicBezTo>
                    <a:pt x="250698" y="443357"/>
                    <a:pt x="251714" y="440944"/>
                    <a:pt x="253620" y="439293"/>
                  </a:cubicBezTo>
                  <a:cubicBezTo>
                    <a:pt x="251842" y="436880"/>
                    <a:pt x="250698" y="434086"/>
                    <a:pt x="250698" y="431038"/>
                  </a:cubicBezTo>
                  <a:lnTo>
                    <a:pt x="250698" y="420751"/>
                  </a:lnTo>
                  <a:cubicBezTo>
                    <a:pt x="250698" y="417449"/>
                    <a:pt x="252604" y="414274"/>
                    <a:pt x="255524" y="412750"/>
                  </a:cubicBezTo>
                  <a:cubicBezTo>
                    <a:pt x="257175" y="411735"/>
                    <a:pt x="258954" y="411735"/>
                    <a:pt x="260732" y="411480"/>
                  </a:cubicBezTo>
                  <a:cubicBezTo>
                    <a:pt x="262001" y="411226"/>
                    <a:pt x="364998" y="397765"/>
                    <a:pt x="365125" y="397765"/>
                  </a:cubicBezTo>
                  <a:cubicBezTo>
                    <a:pt x="365887" y="397765"/>
                    <a:pt x="366776" y="397765"/>
                    <a:pt x="367538" y="398018"/>
                  </a:cubicBezTo>
                  <a:cubicBezTo>
                    <a:pt x="367538" y="398018"/>
                    <a:pt x="422910" y="419609"/>
                    <a:pt x="422784" y="419609"/>
                  </a:cubicBezTo>
                  <a:cubicBezTo>
                    <a:pt x="424054" y="420117"/>
                    <a:pt x="425070" y="421260"/>
                    <a:pt x="425323" y="422656"/>
                  </a:cubicBezTo>
                  <a:cubicBezTo>
                    <a:pt x="425705" y="424942"/>
                    <a:pt x="424181" y="427101"/>
                    <a:pt x="421895" y="427482"/>
                  </a:cubicBezTo>
                  <a:lnTo>
                    <a:pt x="419482" y="427863"/>
                  </a:lnTo>
                  <a:lnTo>
                    <a:pt x="419482" y="444374"/>
                  </a:lnTo>
                  <a:lnTo>
                    <a:pt x="420624" y="444119"/>
                  </a:lnTo>
                  <a:cubicBezTo>
                    <a:pt x="422784" y="443738"/>
                    <a:pt x="424943" y="445262"/>
                    <a:pt x="425197" y="447675"/>
                  </a:cubicBezTo>
                  <a:close/>
                  <a:moveTo>
                    <a:pt x="-8293226" y="3893820"/>
                  </a:moveTo>
                  <a:moveTo>
                    <a:pt x="300990" y="495936"/>
                  </a:moveTo>
                  <a:lnTo>
                    <a:pt x="300990" y="510032"/>
                  </a:lnTo>
                  <a:lnTo>
                    <a:pt x="261747" y="484632"/>
                  </a:lnTo>
                  <a:cubicBezTo>
                    <a:pt x="260097" y="483617"/>
                    <a:pt x="259081" y="481838"/>
                    <a:pt x="259081" y="479806"/>
                  </a:cubicBezTo>
                  <a:lnTo>
                    <a:pt x="259081" y="470536"/>
                  </a:lnTo>
                  <a:cubicBezTo>
                    <a:pt x="259081" y="470155"/>
                    <a:pt x="259335" y="469900"/>
                    <a:pt x="259588" y="469774"/>
                  </a:cubicBezTo>
                  <a:cubicBezTo>
                    <a:pt x="259843" y="469647"/>
                    <a:pt x="260097" y="469647"/>
                    <a:pt x="260350" y="469900"/>
                  </a:cubicBezTo>
                  <a:lnTo>
                    <a:pt x="299847" y="495428"/>
                  </a:lnTo>
                  <a:cubicBezTo>
                    <a:pt x="300229" y="495555"/>
                    <a:pt x="300483" y="495809"/>
                    <a:pt x="300990" y="495936"/>
                  </a:cubicBezTo>
                  <a:close/>
                  <a:moveTo>
                    <a:pt x="-8341487" y="3893820"/>
                  </a:moveTo>
                  <a:moveTo>
                    <a:pt x="300990" y="444881"/>
                  </a:moveTo>
                  <a:lnTo>
                    <a:pt x="300990" y="461137"/>
                  </a:lnTo>
                  <a:lnTo>
                    <a:pt x="261747" y="435737"/>
                  </a:lnTo>
                  <a:cubicBezTo>
                    <a:pt x="260097" y="434722"/>
                    <a:pt x="259081" y="432943"/>
                    <a:pt x="259081" y="430911"/>
                  </a:cubicBezTo>
                  <a:lnTo>
                    <a:pt x="259081" y="420624"/>
                  </a:lnTo>
                  <a:cubicBezTo>
                    <a:pt x="259081" y="420243"/>
                    <a:pt x="259335" y="419990"/>
                    <a:pt x="259588" y="419862"/>
                  </a:cubicBezTo>
                  <a:cubicBezTo>
                    <a:pt x="259843" y="419736"/>
                    <a:pt x="260097" y="419736"/>
                    <a:pt x="260477" y="419990"/>
                  </a:cubicBezTo>
                  <a:lnTo>
                    <a:pt x="300990" y="444881"/>
                  </a:lnTo>
                  <a:close/>
                  <a:moveTo>
                    <a:pt x="-8290432" y="3893820"/>
                  </a:moveTo>
                  <a:moveTo>
                    <a:pt x="298832" y="484124"/>
                  </a:moveTo>
                  <a:cubicBezTo>
                    <a:pt x="296926" y="482981"/>
                    <a:pt x="295022" y="481711"/>
                    <a:pt x="292989" y="480442"/>
                  </a:cubicBezTo>
                  <a:cubicBezTo>
                    <a:pt x="290069" y="478663"/>
                    <a:pt x="287274" y="477012"/>
                    <a:pt x="284354" y="475235"/>
                  </a:cubicBezTo>
                  <a:cubicBezTo>
                    <a:pt x="279273" y="472060"/>
                    <a:pt x="274194" y="468885"/>
                    <a:pt x="269113" y="465710"/>
                  </a:cubicBezTo>
                  <a:cubicBezTo>
                    <a:pt x="266700" y="464186"/>
                    <a:pt x="264160" y="462535"/>
                    <a:pt x="261621" y="461011"/>
                  </a:cubicBezTo>
                  <a:cubicBezTo>
                    <a:pt x="260097" y="459867"/>
                    <a:pt x="259081" y="458090"/>
                    <a:pt x="259081" y="456185"/>
                  </a:cubicBezTo>
                  <a:lnTo>
                    <a:pt x="259081" y="445898"/>
                  </a:lnTo>
                  <a:cubicBezTo>
                    <a:pt x="259081" y="445517"/>
                    <a:pt x="259208" y="445262"/>
                    <a:pt x="259461" y="445136"/>
                  </a:cubicBezTo>
                  <a:cubicBezTo>
                    <a:pt x="259715" y="444881"/>
                    <a:pt x="260097" y="444881"/>
                    <a:pt x="260350" y="445136"/>
                  </a:cubicBezTo>
                  <a:lnTo>
                    <a:pt x="299721" y="470662"/>
                  </a:lnTo>
                  <a:cubicBezTo>
                    <a:pt x="300101" y="470917"/>
                    <a:pt x="300483" y="470917"/>
                    <a:pt x="300863" y="471170"/>
                  </a:cubicBezTo>
                  <a:lnTo>
                    <a:pt x="300863" y="485394"/>
                  </a:lnTo>
                  <a:cubicBezTo>
                    <a:pt x="300229" y="484886"/>
                    <a:pt x="299594" y="484632"/>
                    <a:pt x="298832" y="484124"/>
                  </a:cubicBezTo>
                  <a:close/>
                  <a:moveTo>
                    <a:pt x="-8329675" y="3893820"/>
                  </a:moveTo>
                  <a:moveTo>
                    <a:pt x="411099" y="479044"/>
                  </a:moveTo>
                  <a:lnTo>
                    <a:pt x="411099" y="494411"/>
                  </a:lnTo>
                  <a:lnTo>
                    <a:pt x="309246" y="511684"/>
                  </a:lnTo>
                  <a:lnTo>
                    <a:pt x="309246" y="496317"/>
                  </a:lnTo>
                  <a:lnTo>
                    <a:pt x="411099" y="479044"/>
                  </a:lnTo>
                  <a:close/>
                  <a:moveTo>
                    <a:pt x="-8324595" y="3893820"/>
                  </a:moveTo>
                  <a:moveTo>
                    <a:pt x="411099" y="429261"/>
                  </a:moveTo>
                  <a:lnTo>
                    <a:pt x="411099" y="445643"/>
                  </a:lnTo>
                  <a:lnTo>
                    <a:pt x="309246" y="462661"/>
                  </a:lnTo>
                  <a:lnTo>
                    <a:pt x="309246" y="446660"/>
                  </a:lnTo>
                  <a:lnTo>
                    <a:pt x="411099" y="429261"/>
                  </a:lnTo>
                  <a:close/>
                  <a:moveTo>
                    <a:pt x="-8274812" y="3893820"/>
                  </a:moveTo>
                  <a:moveTo>
                    <a:pt x="411099" y="454280"/>
                  </a:moveTo>
                  <a:lnTo>
                    <a:pt x="411099" y="469647"/>
                  </a:lnTo>
                  <a:lnTo>
                    <a:pt x="309246" y="486792"/>
                  </a:lnTo>
                  <a:lnTo>
                    <a:pt x="309246" y="471424"/>
                  </a:lnTo>
                  <a:lnTo>
                    <a:pt x="411099" y="454280"/>
                  </a:lnTo>
                  <a:close/>
                  <a:moveTo>
                    <a:pt x="-8299831" y="3893820"/>
                  </a:moveTo>
                  <a:moveTo>
                    <a:pt x="407289" y="424688"/>
                  </a:moveTo>
                  <a:lnTo>
                    <a:pt x="399415" y="426086"/>
                  </a:lnTo>
                  <a:lnTo>
                    <a:pt x="348615" y="405130"/>
                  </a:lnTo>
                  <a:lnTo>
                    <a:pt x="356235" y="404115"/>
                  </a:lnTo>
                  <a:lnTo>
                    <a:pt x="407289" y="424688"/>
                  </a:lnTo>
                  <a:close/>
                  <a:moveTo>
                    <a:pt x="-8270239" y="3893820"/>
                  </a:moveTo>
                  <a:moveTo>
                    <a:pt x="390780" y="427482"/>
                  </a:moveTo>
                  <a:lnTo>
                    <a:pt x="383033" y="428753"/>
                  </a:lnTo>
                  <a:lnTo>
                    <a:pt x="332740" y="407290"/>
                  </a:lnTo>
                  <a:lnTo>
                    <a:pt x="341249" y="406019"/>
                  </a:lnTo>
                  <a:lnTo>
                    <a:pt x="390780" y="427482"/>
                  </a:lnTo>
                  <a:close/>
                  <a:moveTo>
                    <a:pt x="-8273033" y="3893820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23" name="Rectangle 504">
            <a:extLst>
              <a:ext uri="{FF2B5EF4-FFF2-40B4-BE49-F238E27FC236}">
                <a16:creationId xmlns:a16="http://schemas.microsoft.com/office/drawing/2014/main" id="{CCD28106-30A0-5E06-BECA-70F551668C33}"/>
              </a:ext>
            </a:extLst>
          </p:cNvPr>
          <p:cNvSpPr/>
          <p:nvPr/>
        </p:nvSpPr>
        <p:spPr>
          <a:xfrm>
            <a:off x="566068" y="4234771"/>
            <a:ext cx="2583435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88596" algn="ctr"/>
            <a:r>
              <a:rPr lang="de-DE" sz="1000" b="1" dirty="0">
                <a:solidFill>
                  <a:srgbClr val="000000"/>
                </a:solidFill>
              </a:rPr>
              <a:t>Em</a:t>
            </a:r>
            <a:r>
              <a:rPr lang="de-DE" sz="1000" b="1" spc="-22" dirty="0">
                <a:solidFill>
                  <a:srgbClr val="000000"/>
                </a:solidFill>
              </a:rPr>
              <a:t>p</a:t>
            </a:r>
            <a:r>
              <a:rPr lang="de-DE" sz="1000" b="1" dirty="0">
                <a:solidFill>
                  <a:srgbClr val="000000"/>
                </a:solidFill>
              </a:rPr>
              <a:t>fang der </a:t>
            </a:r>
            <a:br>
              <a:rPr lang="de-DE" sz="1000" b="1" dirty="0">
                <a:solidFill>
                  <a:srgbClr val="000000"/>
                </a:solidFill>
              </a:rPr>
            </a:br>
            <a:r>
              <a:rPr lang="de-DE" sz="1000" b="1" dirty="0">
                <a:solidFill>
                  <a:srgbClr val="000000"/>
                </a:solidFill>
                <a:hlinkClick r:id="rId2"/>
              </a:rPr>
              <a:t>E-</a:t>
            </a:r>
            <a:r>
              <a:rPr lang="de-DE" sz="1000" b="1" spc="-28" dirty="0">
                <a:solidFill>
                  <a:srgbClr val="000000"/>
                </a:solidFill>
                <a:hlinkClick r:id="rId2"/>
              </a:rPr>
              <a:t>R</a:t>
            </a:r>
            <a:r>
              <a:rPr lang="de-DE" sz="1000" b="1" dirty="0">
                <a:solidFill>
                  <a:srgbClr val="000000"/>
                </a:solidFill>
                <a:hlinkClick r:id="rId2"/>
              </a:rPr>
              <a:t>echnung über E-Mail rechnungen@firma-vermieter.de</a:t>
            </a:r>
          </a:p>
          <a:p>
            <a:pPr marL="388596"/>
            <a:endParaRPr lang="de-DE" sz="1000" b="1" dirty="0">
              <a:solidFill>
                <a:srgbClr val="000000"/>
              </a:solidFill>
              <a:hlinkClick r:id="rId2"/>
            </a:endParaRPr>
          </a:p>
        </p:txBody>
      </p:sp>
      <p:sp>
        <p:nvSpPr>
          <p:cNvPr id="25" name="Rectangle 506">
            <a:extLst>
              <a:ext uri="{FF2B5EF4-FFF2-40B4-BE49-F238E27FC236}">
                <a16:creationId xmlns:a16="http://schemas.microsoft.com/office/drawing/2014/main" id="{9CC2285D-260C-02CD-6DCD-E0799A17CA95}"/>
              </a:ext>
            </a:extLst>
          </p:cNvPr>
          <p:cNvSpPr/>
          <p:nvPr/>
        </p:nvSpPr>
        <p:spPr>
          <a:xfrm>
            <a:off x="5456829" y="3537244"/>
            <a:ext cx="1004452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(E-)Rechnu</a:t>
            </a:r>
            <a:r>
              <a:rPr lang="de-DE" sz="1000" i="1" spc="-11" dirty="0">
                <a:solidFill>
                  <a:srgbClr val="000000"/>
                </a:solidFill>
              </a:rPr>
              <a:t>ng</a:t>
            </a:r>
          </a:p>
        </p:txBody>
      </p:sp>
      <p:sp>
        <p:nvSpPr>
          <p:cNvPr id="26" name="Rectangle 508">
            <a:extLst>
              <a:ext uri="{FF2B5EF4-FFF2-40B4-BE49-F238E27FC236}">
                <a16:creationId xmlns:a16="http://schemas.microsoft.com/office/drawing/2014/main" id="{0BDF4D0E-4198-EBCE-4470-DB21A463799F}"/>
              </a:ext>
            </a:extLst>
          </p:cNvPr>
          <p:cNvSpPr/>
          <p:nvPr/>
        </p:nvSpPr>
        <p:spPr>
          <a:xfrm>
            <a:off x="5824109" y="3648228"/>
            <a:ext cx="36870" cy="15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34" i="1" dirty="0">
                <a:solidFill>
                  <a:srgbClr val="000000"/>
                </a:solidFill>
                <a:latin typeface="SegoeUI-Italic"/>
              </a:rPr>
              <a:t> </a:t>
            </a:r>
          </a:p>
        </p:txBody>
      </p:sp>
      <p:sp>
        <p:nvSpPr>
          <p:cNvPr id="230" name="Rectangle 516">
            <a:extLst>
              <a:ext uri="{FF2B5EF4-FFF2-40B4-BE49-F238E27FC236}">
                <a16:creationId xmlns:a16="http://schemas.microsoft.com/office/drawing/2014/main" id="{8CBF3D64-C3B6-F5DB-6556-46B6D369E322}"/>
              </a:ext>
            </a:extLst>
          </p:cNvPr>
          <p:cNvSpPr/>
          <p:nvPr/>
        </p:nvSpPr>
        <p:spPr>
          <a:xfrm>
            <a:off x="6128097" y="4223047"/>
            <a:ext cx="205184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  <a:latin typeface="SegoeUI-Bold"/>
              </a:rPr>
              <a:t>D</a:t>
            </a:r>
            <a:r>
              <a:rPr lang="de-DE" sz="1000" b="1" spc="-83" dirty="0">
                <a:solidFill>
                  <a:srgbClr val="000000"/>
                </a:solidFill>
                <a:latin typeface="SegoeUI-Bold"/>
              </a:rPr>
              <a:t>A</a:t>
            </a:r>
            <a:r>
              <a:rPr lang="de-DE" sz="1000" b="1" dirty="0">
                <a:solidFill>
                  <a:srgbClr val="000000"/>
                </a:solidFill>
                <a:latin typeface="SegoeUI-Bold"/>
              </a:rPr>
              <a:t>TEV </a:t>
            </a:r>
            <a:br>
              <a:rPr lang="de-DE" sz="1000" b="1" dirty="0">
                <a:solidFill>
                  <a:srgbClr val="000000"/>
                </a:solidFill>
                <a:latin typeface="SegoeUI-Bold"/>
              </a:rPr>
            </a:br>
            <a:r>
              <a:rPr lang="de-DE" sz="1000" b="1" dirty="0">
                <a:solidFill>
                  <a:srgbClr val="000000"/>
                </a:solidFill>
                <a:latin typeface="SegoeUI-Bold"/>
              </a:rPr>
              <a:t>Meine Steuern</a:t>
            </a:r>
            <a:endParaRPr lang="de-DE" sz="1000" i="1" dirty="0">
              <a:solidFill>
                <a:srgbClr val="000000"/>
              </a:solidFill>
              <a:latin typeface="SegoeUI-Italic"/>
            </a:endParaRPr>
          </a:p>
        </p:txBody>
      </p:sp>
      <p:sp>
        <p:nvSpPr>
          <p:cNvPr id="240" name="Rectangle 519">
            <a:extLst>
              <a:ext uri="{FF2B5EF4-FFF2-40B4-BE49-F238E27FC236}">
                <a16:creationId xmlns:a16="http://schemas.microsoft.com/office/drawing/2014/main" id="{2B446870-86C6-D499-BDFD-FB7C99C4536B}"/>
              </a:ext>
            </a:extLst>
          </p:cNvPr>
          <p:cNvSpPr/>
          <p:nvPr/>
        </p:nvSpPr>
        <p:spPr>
          <a:xfrm>
            <a:off x="9078766" y="4329103"/>
            <a:ext cx="1281613" cy="800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Steuererklärung</a:t>
            </a:r>
          </a:p>
          <a:p>
            <a:pPr algn="ctr"/>
            <a:r>
              <a:rPr lang="de-DE" sz="1000" b="1" i="1" dirty="0">
                <a:solidFill>
                  <a:srgbClr val="000000"/>
                </a:solidFill>
              </a:rPr>
              <a:t>Beim Steuerberater</a:t>
            </a:r>
            <a:endParaRPr lang="de-DE" sz="1000" i="1" dirty="0">
              <a:solidFill>
                <a:srgbClr val="000000"/>
              </a:solidFill>
            </a:endParaRPr>
          </a:p>
          <a:p>
            <a:pPr marL="238601">
              <a:lnSpc>
                <a:spcPts val="1349"/>
              </a:lnSpc>
            </a:pPr>
            <a:endParaRPr lang="de-DE" sz="1000" b="1" i="1" dirty="0">
              <a:solidFill>
                <a:srgbClr val="000000"/>
              </a:solidFill>
            </a:endParaRPr>
          </a:p>
          <a:p>
            <a:pPr marL="238601">
              <a:lnSpc>
                <a:spcPts val="1349"/>
              </a:lnSpc>
            </a:pPr>
            <a:endParaRPr lang="de-DE" sz="1000" i="1" dirty="0">
              <a:solidFill>
                <a:srgbClr val="000000"/>
              </a:solidFill>
            </a:endParaRPr>
          </a:p>
          <a:p>
            <a:pPr marL="128587">
              <a:lnSpc>
                <a:spcPts val="1349"/>
              </a:lnSpc>
            </a:pPr>
            <a:endParaRPr lang="de-DE" sz="1000" i="1" dirty="0">
              <a:solidFill>
                <a:srgbClr val="000000"/>
              </a:solidFill>
            </a:endParaRPr>
          </a:p>
        </p:txBody>
      </p:sp>
      <p:pic>
        <p:nvPicPr>
          <p:cNvPr id="5" name="Picture 502">
            <a:extLst>
              <a:ext uri="{FF2B5EF4-FFF2-40B4-BE49-F238E27FC236}">
                <a16:creationId xmlns:a16="http://schemas.microsoft.com/office/drawing/2014/main" id="{2B9CDEAE-D8E4-562D-57AF-419223FA84C3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69941" y="3683578"/>
            <a:ext cx="1636670" cy="118478"/>
          </a:xfrm>
          <a:prstGeom prst="rect">
            <a:avLst/>
          </a:prstGeom>
          <a:noFill/>
        </p:spPr>
      </p:pic>
      <p:sp>
        <p:nvSpPr>
          <p:cNvPr id="8" name="Rectangle 509">
            <a:extLst>
              <a:ext uri="{FF2B5EF4-FFF2-40B4-BE49-F238E27FC236}">
                <a16:creationId xmlns:a16="http://schemas.microsoft.com/office/drawing/2014/main" id="{B876B7EA-7272-C0F8-D14B-3237C9430A45}"/>
              </a:ext>
            </a:extLst>
          </p:cNvPr>
          <p:cNvSpPr/>
          <p:nvPr/>
        </p:nvSpPr>
        <p:spPr>
          <a:xfrm>
            <a:off x="5481542" y="3851321"/>
            <a:ext cx="648827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gesammelt hochladen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FB547EB-C886-FA29-CA34-F20365AA11C2}"/>
              </a:ext>
            </a:extLst>
          </p:cNvPr>
          <p:cNvGrpSpPr/>
          <p:nvPr/>
        </p:nvGrpSpPr>
        <p:grpSpPr>
          <a:xfrm>
            <a:off x="4179194" y="3307778"/>
            <a:ext cx="842962" cy="842962"/>
            <a:chOff x="6181609" y="3756522"/>
            <a:chExt cx="901542" cy="901541"/>
          </a:xfrm>
        </p:grpSpPr>
        <p:sp>
          <p:nvSpPr>
            <p:cNvPr id="13" name="Freeform 255">
              <a:extLst>
                <a:ext uri="{FF2B5EF4-FFF2-40B4-BE49-F238E27FC236}">
                  <a16:creationId xmlns:a16="http://schemas.microsoft.com/office/drawing/2014/main" id="{F51517ED-6904-E39E-F5AD-DB615B537596}"/>
                </a:ext>
              </a:extLst>
            </p:cNvPr>
            <p:cNvSpPr/>
            <p:nvPr/>
          </p:nvSpPr>
          <p:spPr>
            <a:xfrm>
              <a:off x="6181609" y="3756522"/>
              <a:ext cx="901542" cy="901541"/>
            </a:xfrm>
            <a:custGeom>
              <a:avLst/>
              <a:gdLst/>
              <a:ahLst/>
              <a:cxnLst/>
              <a:rect l="0" t="0" r="0" b="0"/>
              <a:pathLst>
                <a:path w="961645" h="961644">
                  <a:moveTo>
                    <a:pt x="0" y="480823"/>
                  </a:moveTo>
                  <a:cubicBezTo>
                    <a:pt x="0" y="215266"/>
                    <a:pt x="215265" y="0"/>
                    <a:pt x="480823" y="0"/>
                  </a:cubicBezTo>
                  <a:cubicBezTo>
                    <a:pt x="746379" y="0"/>
                    <a:pt x="961645" y="215266"/>
                    <a:pt x="961645" y="480823"/>
                  </a:cubicBezTo>
                  <a:cubicBezTo>
                    <a:pt x="961645" y="746380"/>
                    <a:pt x="746379" y="961644"/>
                    <a:pt x="480823" y="961644"/>
                  </a:cubicBezTo>
                  <a:cubicBezTo>
                    <a:pt x="215265" y="961644"/>
                    <a:pt x="0" y="746380"/>
                    <a:pt x="0" y="480823"/>
                  </a:cubicBezTo>
                  <a:close/>
                  <a:moveTo>
                    <a:pt x="-1975866" y="5180076"/>
                  </a:moveTo>
                </a:path>
              </a:pathLst>
            </a:custGeom>
            <a:solidFill>
              <a:srgbClr val="EC66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5" name="Freeform 262">
              <a:extLst>
                <a:ext uri="{FF2B5EF4-FFF2-40B4-BE49-F238E27FC236}">
                  <a16:creationId xmlns:a16="http://schemas.microsoft.com/office/drawing/2014/main" id="{A0E34D2C-ABF7-F768-FCA6-A6DD375B0484}"/>
                </a:ext>
              </a:extLst>
            </p:cNvPr>
            <p:cNvSpPr/>
            <p:nvPr/>
          </p:nvSpPr>
          <p:spPr>
            <a:xfrm>
              <a:off x="6319837" y="3963691"/>
              <a:ext cx="649249" cy="421482"/>
            </a:xfrm>
            <a:custGeom>
              <a:avLst/>
              <a:gdLst/>
              <a:ahLst/>
              <a:cxnLst/>
              <a:rect l="0" t="0" r="0" b="0"/>
              <a:pathLst>
                <a:path w="692532" h="449581">
                  <a:moveTo>
                    <a:pt x="26035" y="183769"/>
                  </a:moveTo>
                  <a:lnTo>
                    <a:pt x="91948" y="183769"/>
                  </a:lnTo>
                  <a:lnTo>
                    <a:pt x="60198" y="303657"/>
                  </a:lnTo>
                  <a:cubicBezTo>
                    <a:pt x="57150" y="314961"/>
                    <a:pt x="58802" y="326518"/>
                    <a:pt x="64517" y="336550"/>
                  </a:cubicBezTo>
                  <a:cubicBezTo>
                    <a:pt x="70358" y="346583"/>
                    <a:pt x="79757" y="353695"/>
                    <a:pt x="90932" y="356743"/>
                  </a:cubicBezTo>
                  <a:lnTo>
                    <a:pt x="435610" y="448183"/>
                  </a:lnTo>
                  <a:cubicBezTo>
                    <a:pt x="432944" y="449073"/>
                    <a:pt x="430277" y="449581"/>
                    <a:pt x="427482" y="449581"/>
                  </a:cubicBezTo>
                  <a:lnTo>
                    <a:pt x="26035" y="449581"/>
                  </a:lnTo>
                  <a:cubicBezTo>
                    <a:pt x="11684" y="449581"/>
                    <a:pt x="0" y="437896"/>
                    <a:pt x="0" y="423545"/>
                  </a:cubicBezTo>
                  <a:lnTo>
                    <a:pt x="0" y="209805"/>
                  </a:lnTo>
                  <a:cubicBezTo>
                    <a:pt x="0" y="195454"/>
                    <a:pt x="11684" y="183769"/>
                    <a:pt x="26035" y="183769"/>
                  </a:cubicBezTo>
                  <a:close/>
                  <a:moveTo>
                    <a:pt x="-2026284" y="4959096"/>
                  </a:moveTo>
                  <a:moveTo>
                    <a:pt x="156845" y="82169"/>
                  </a:moveTo>
                  <a:cubicBezTo>
                    <a:pt x="145416" y="82169"/>
                    <a:pt x="134747" y="89789"/>
                    <a:pt x="131699" y="101474"/>
                  </a:cubicBezTo>
                  <a:lnTo>
                    <a:pt x="76962" y="308102"/>
                  </a:lnTo>
                  <a:cubicBezTo>
                    <a:pt x="73280" y="321945"/>
                    <a:pt x="81661" y="336296"/>
                    <a:pt x="95378" y="339980"/>
                  </a:cubicBezTo>
                  <a:lnTo>
                    <a:pt x="483490" y="442850"/>
                  </a:lnTo>
                  <a:cubicBezTo>
                    <a:pt x="485775" y="443485"/>
                    <a:pt x="487934" y="443738"/>
                    <a:pt x="490094" y="443738"/>
                  </a:cubicBezTo>
                  <a:cubicBezTo>
                    <a:pt x="496697" y="443738"/>
                    <a:pt x="503047" y="441199"/>
                    <a:pt x="507746" y="436754"/>
                  </a:cubicBezTo>
                  <a:lnTo>
                    <a:pt x="186436" y="247650"/>
                  </a:lnTo>
                  <a:cubicBezTo>
                    <a:pt x="176531" y="241808"/>
                    <a:pt x="169419" y="232411"/>
                    <a:pt x="166497" y="221107"/>
                  </a:cubicBezTo>
                  <a:cubicBezTo>
                    <a:pt x="163704" y="209931"/>
                    <a:pt x="165228" y="198248"/>
                    <a:pt x="171070" y="188342"/>
                  </a:cubicBezTo>
                  <a:lnTo>
                    <a:pt x="223647" y="98806"/>
                  </a:lnTo>
                  <a:lnTo>
                    <a:pt x="163577" y="82931"/>
                  </a:lnTo>
                  <a:cubicBezTo>
                    <a:pt x="161291" y="82424"/>
                    <a:pt x="159005" y="82169"/>
                    <a:pt x="156845" y="82169"/>
                  </a:cubicBezTo>
                  <a:close/>
                  <a:moveTo>
                    <a:pt x="-1924684" y="4959096"/>
                  </a:moveTo>
                  <a:moveTo>
                    <a:pt x="685293" y="242825"/>
                  </a:moveTo>
                  <a:lnTo>
                    <a:pt x="576961" y="427101"/>
                  </a:lnTo>
                  <a:cubicBezTo>
                    <a:pt x="572135" y="435356"/>
                    <a:pt x="563499" y="439929"/>
                    <a:pt x="554482" y="439929"/>
                  </a:cubicBezTo>
                  <a:cubicBezTo>
                    <a:pt x="550037" y="439929"/>
                    <a:pt x="545466" y="438786"/>
                    <a:pt x="541402" y="436373"/>
                  </a:cubicBezTo>
                  <a:lnTo>
                    <a:pt x="195199" y="232792"/>
                  </a:lnTo>
                  <a:cubicBezTo>
                    <a:pt x="182881" y="225425"/>
                    <a:pt x="178690" y="209550"/>
                    <a:pt x="185929" y="197105"/>
                  </a:cubicBezTo>
                  <a:lnTo>
                    <a:pt x="294259" y="12827"/>
                  </a:lnTo>
                  <a:cubicBezTo>
                    <a:pt x="299085" y="4573"/>
                    <a:pt x="307848" y="0"/>
                    <a:pt x="316739" y="0"/>
                  </a:cubicBezTo>
                  <a:cubicBezTo>
                    <a:pt x="321310" y="0"/>
                    <a:pt x="325756" y="1143"/>
                    <a:pt x="329820" y="3556"/>
                  </a:cubicBezTo>
                  <a:lnTo>
                    <a:pt x="676021" y="207137"/>
                  </a:lnTo>
                  <a:cubicBezTo>
                    <a:pt x="688341" y="214504"/>
                    <a:pt x="692532" y="230506"/>
                    <a:pt x="685293" y="242825"/>
                  </a:cubicBezTo>
                  <a:close/>
                  <a:moveTo>
                    <a:pt x="-2085340" y="4959096"/>
                  </a:moveTo>
                  <a:moveTo>
                    <a:pt x="512192" y="188595"/>
                  </a:moveTo>
                  <a:lnTo>
                    <a:pt x="525272" y="166243"/>
                  </a:lnTo>
                  <a:cubicBezTo>
                    <a:pt x="519304" y="157226"/>
                    <a:pt x="511048" y="149606"/>
                    <a:pt x="500381" y="143383"/>
                  </a:cubicBezTo>
                  <a:cubicBezTo>
                    <a:pt x="484632" y="134112"/>
                    <a:pt x="468504" y="131318"/>
                    <a:pt x="451740" y="134620"/>
                  </a:cubicBezTo>
                  <a:cubicBezTo>
                    <a:pt x="435103" y="138050"/>
                    <a:pt x="419608" y="147320"/>
                    <a:pt x="405639" y="162306"/>
                  </a:cubicBezTo>
                  <a:lnTo>
                    <a:pt x="391542" y="154051"/>
                  </a:lnTo>
                  <a:lnTo>
                    <a:pt x="381000" y="171958"/>
                  </a:lnTo>
                  <a:lnTo>
                    <a:pt x="392684" y="178817"/>
                  </a:lnTo>
                  <a:cubicBezTo>
                    <a:pt x="389891" y="182500"/>
                    <a:pt x="387605" y="185929"/>
                    <a:pt x="385827" y="189104"/>
                  </a:cubicBezTo>
                  <a:cubicBezTo>
                    <a:pt x="384048" y="192151"/>
                    <a:pt x="382652" y="194692"/>
                    <a:pt x="381890" y="196977"/>
                  </a:cubicBezTo>
                  <a:lnTo>
                    <a:pt x="370459" y="190246"/>
                  </a:lnTo>
                  <a:lnTo>
                    <a:pt x="359792" y="208281"/>
                  </a:lnTo>
                  <a:lnTo>
                    <a:pt x="373381" y="216155"/>
                  </a:lnTo>
                  <a:cubicBezTo>
                    <a:pt x="358395" y="256287"/>
                    <a:pt x="367284" y="285877"/>
                    <a:pt x="400178" y="305181"/>
                  </a:cubicBezTo>
                  <a:cubicBezTo>
                    <a:pt x="411607" y="311912"/>
                    <a:pt x="424181" y="315595"/>
                    <a:pt x="437516" y="316104"/>
                  </a:cubicBezTo>
                  <a:lnTo>
                    <a:pt x="449834" y="294894"/>
                  </a:lnTo>
                  <a:cubicBezTo>
                    <a:pt x="436119" y="295530"/>
                    <a:pt x="424561" y="292989"/>
                    <a:pt x="415291" y="287656"/>
                  </a:cubicBezTo>
                  <a:cubicBezTo>
                    <a:pt x="395479" y="276099"/>
                    <a:pt x="389764" y="257175"/>
                    <a:pt x="398272" y="230887"/>
                  </a:cubicBezTo>
                  <a:lnTo>
                    <a:pt x="450470" y="261493"/>
                  </a:lnTo>
                  <a:lnTo>
                    <a:pt x="461010" y="243460"/>
                  </a:lnTo>
                  <a:lnTo>
                    <a:pt x="406400" y="211582"/>
                  </a:lnTo>
                  <a:cubicBezTo>
                    <a:pt x="409195" y="205487"/>
                    <a:pt x="412878" y="199518"/>
                    <a:pt x="417322" y="193294"/>
                  </a:cubicBezTo>
                  <a:lnTo>
                    <a:pt x="471679" y="225171"/>
                  </a:lnTo>
                  <a:lnTo>
                    <a:pt x="482220" y="207392"/>
                  </a:lnTo>
                  <a:lnTo>
                    <a:pt x="430657" y="177038"/>
                  </a:lnTo>
                  <a:cubicBezTo>
                    <a:pt x="439802" y="167768"/>
                    <a:pt x="449581" y="162052"/>
                    <a:pt x="460248" y="159512"/>
                  </a:cubicBezTo>
                  <a:cubicBezTo>
                    <a:pt x="470917" y="157100"/>
                    <a:pt x="480695" y="158496"/>
                    <a:pt x="489585" y="163704"/>
                  </a:cubicBezTo>
                  <a:cubicBezTo>
                    <a:pt x="499872" y="169673"/>
                    <a:pt x="507366" y="177927"/>
                    <a:pt x="512192" y="188595"/>
                  </a:cubicBezTo>
                  <a:close/>
                  <a:moveTo>
                    <a:pt x="-2031110" y="4959096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 dirty="0"/>
            </a:p>
          </p:txBody>
        </p:sp>
      </p:grpSp>
      <p:sp>
        <p:nvSpPr>
          <p:cNvPr id="20" name="Rectangle 506">
            <a:extLst>
              <a:ext uri="{FF2B5EF4-FFF2-40B4-BE49-F238E27FC236}">
                <a16:creationId xmlns:a16="http://schemas.microsoft.com/office/drawing/2014/main" id="{F9001C8F-6DE1-F3E7-EF01-145E00054CD3}"/>
              </a:ext>
            </a:extLst>
          </p:cNvPr>
          <p:cNvSpPr/>
          <p:nvPr/>
        </p:nvSpPr>
        <p:spPr>
          <a:xfrm>
            <a:off x="2889408" y="3508597"/>
            <a:ext cx="734560" cy="15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E-Rechnu</a:t>
            </a:r>
            <a:r>
              <a:rPr lang="de-DE" sz="1000" i="1" spc="-11" dirty="0">
                <a:solidFill>
                  <a:srgbClr val="000000"/>
                </a:solidFill>
              </a:rPr>
              <a:t>ng</a:t>
            </a:r>
          </a:p>
        </p:txBody>
      </p:sp>
      <p:sp>
        <p:nvSpPr>
          <p:cNvPr id="24" name="Rectangle 508">
            <a:extLst>
              <a:ext uri="{FF2B5EF4-FFF2-40B4-BE49-F238E27FC236}">
                <a16:creationId xmlns:a16="http://schemas.microsoft.com/office/drawing/2014/main" id="{710A3B0E-A5D3-7F26-E0A0-BF4227826EA5}"/>
              </a:ext>
            </a:extLst>
          </p:cNvPr>
          <p:cNvSpPr/>
          <p:nvPr/>
        </p:nvSpPr>
        <p:spPr>
          <a:xfrm>
            <a:off x="3256688" y="3619581"/>
            <a:ext cx="36870" cy="15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34" i="1" dirty="0">
                <a:solidFill>
                  <a:srgbClr val="000000"/>
                </a:solidFill>
                <a:latin typeface="SegoeUI-Italic"/>
              </a:rPr>
              <a:t> </a:t>
            </a:r>
          </a:p>
        </p:txBody>
      </p:sp>
      <p:pic>
        <p:nvPicPr>
          <p:cNvPr id="28" name="Picture 502">
            <a:extLst>
              <a:ext uri="{FF2B5EF4-FFF2-40B4-BE49-F238E27FC236}">
                <a16:creationId xmlns:a16="http://schemas.microsoft.com/office/drawing/2014/main" id="{81525CD6-80A0-E67A-E91B-1D908F6B006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2520" y="3654931"/>
            <a:ext cx="1636670" cy="118478"/>
          </a:xfrm>
          <a:prstGeom prst="rect">
            <a:avLst/>
          </a:prstGeom>
          <a:noFill/>
        </p:spPr>
      </p:pic>
      <p:sp>
        <p:nvSpPr>
          <p:cNvPr id="29" name="Rectangle 509">
            <a:extLst>
              <a:ext uri="{FF2B5EF4-FFF2-40B4-BE49-F238E27FC236}">
                <a16:creationId xmlns:a16="http://schemas.microsoft.com/office/drawing/2014/main" id="{503F804D-4253-EEF9-F376-508CD316EE13}"/>
              </a:ext>
            </a:extLst>
          </p:cNvPr>
          <p:cNvSpPr/>
          <p:nvPr/>
        </p:nvSpPr>
        <p:spPr>
          <a:xfrm>
            <a:off x="2746009" y="3824606"/>
            <a:ext cx="990367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Manuell bezahlen</a:t>
            </a:r>
          </a:p>
        </p:txBody>
      </p:sp>
      <p:pic>
        <p:nvPicPr>
          <p:cNvPr id="32" name="Grafik 31" descr="Ein Bild, das Symbol, Grafiken, Logo, Design enthält.&#10;&#10;Automatisch generierte Beschreibung">
            <a:extLst>
              <a:ext uri="{FF2B5EF4-FFF2-40B4-BE49-F238E27FC236}">
                <a16:creationId xmlns:a16="http://schemas.microsoft.com/office/drawing/2014/main" id="{B2BCA96C-D119-ECC8-E476-8A72C6B64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834" y="3513577"/>
            <a:ext cx="450374" cy="450374"/>
          </a:xfrm>
          <a:prstGeom prst="rect">
            <a:avLst/>
          </a:prstGeom>
        </p:spPr>
      </p:pic>
      <p:pic>
        <p:nvPicPr>
          <p:cNvPr id="33" name="Picture 502">
            <a:extLst>
              <a:ext uri="{FF2B5EF4-FFF2-40B4-BE49-F238E27FC236}">
                <a16:creationId xmlns:a16="http://schemas.microsoft.com/office/drawing/2014/main" id="{25C16F2D-EB73-F534-B736-AC501BBD59F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1444" y="3666754"/>
            <a:ext cx="1636670" cy="118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893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A8E88ADB-3701-7CDB-E52E-72BD370DF8E0}"/>
              </a:ext>
            </a:extLst>
          </p:cNvPr>
          <p:cNvSpPr/>
          <p:nvPr/>
        </p:nvSpPr>
        <p:spPr>
          <a:xfrm>
            <a:off x="839787" y="2550992"/>
            <a:ext cx="10897693" cy="3513039"/>
          </a:xfrm>
          <a:prstGeom prst="rect">
            <a:avLst/>
          </a:prstGeom>
          <a:solidFill>
            <a:srgbClr val="E4E5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1" name="Rectangle 281"/>
          <p:cNvSpPr/>
          <p:nvPr/>
        </p:nvSpPr>
        <p:spPr>
          <a:xfrm>
            <a:off x="839787" y="2185313"/>
            <a:ext cx="6750374" cy="27789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387"/>
              </a:lnSpc>
            </a:pPr>
            <a:r>
              <a:rPr lang="de-DE" sz="1496" b="1" dirty="0">
                <a:solidFill>
                  <a:srgbClr val="000000"/>
                </a:solidFill>
                <a:latin typeface="SegoeUI-Bold"/>
              </a:rPr>
              <a:t>Prozessbeschreibung</a:t>
            </a:r>
            <a:r>
              <a:rPr lang="de-DE" sz="1496" b="1" spc="-12" dirty="0">
                <a:solidFill>
                  <a:srgbClr val="000000"/>
                </a:solidFill>
                <a:latin typeface="SegoeUI-Bold"/>
              </a:rPr>
              <a:t> </a:t>
            </a:r>
            <a:r>
              <a:rPr lang="de-DE" sz="1496" b="1" dirty="0">
                <a:solidFill>
                  <a:srgbClr val="000000"/>
                </a:solidFill>
                <a:latin typeface="SegoeUI-Bold"/>
              </a:rPr>
              <a:t>mit </a:t>
            </a:r>
            <a:r>
              <a:rPr lang="de-DE" sz="1496" b="1" spc="-23" dirty="0">
                <a:solidFill>
                  <a:srgbClr val="006C3B"/>
                </a:solidFill>
              </a:rPr>
              <a:t>D</a:t>
            </a:r>
            <a:r>
              <a:rPr lang="de-DE" sz="1496" b="1" spc="-97" dirty="0">
                <a:solidFill>
                  <a:srgbClr val="006C3B"/>
                </a:solidFill>
              </a:rPr>
              <a:t>A</a:t>
            </a:r>
            <a:r>
              <a:rPr lang="de-DE" sz="1496" b="1" dirty="0">
                <a:solidFill>
                  <a:srgbClr val="006C3B"/>
                </a:solidFill>
              </a:rPr>
              <a:t>TEV</a:t>
            </a:r>
            <a:r>
              <a:rPr lang="de-DE" sz="1496" b="1" spc="-17" dirty="0">
                <a:solidFill>
                  <a:srgbClr val="006C3B"/>
                </a:solidFill>
                <a:latin typeface="SegoeUI-Bold"/>
              </a:rPr>
              <a:t> </a:t>
            </a:r>
            <a:r>
              <a:rPr lang="de-DE" sz="1496" b="1" dirty="0">
                <a:solidFill>
                  <a:srgbClr val="006C3B"/>
                </a:solidFill>
                <a:latin typeface="SegoeUI-Bold"/>
              </a:rPr>
              <a:t>Unternehmen online</a:t>
            </a:r>
            <a:r>
              <a:rPr lang="de-DE" sz="1496" b="1" dirty="0">
                <a:solidFill>
                  <a:srgbClr val="000000"/>
                </a:solidFill>
                <a:latin typeface="SegoeUI-Bold"/>
              </a:rPr>
              <a:t> und Zusatzmodulen</a:t>
            </a:r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A4187732-A30B-50BF-3387-4626F63A27B7}"/>
              </a:ext>
            </a:extLst>
          </p:cNvPr>
          <p:cNvSpPr txBox="1">
            <a:spLocks/>
          </p:cNvSpPr>
          <p:nvPr/>
        </p:nvSpPr>
        <p:spPr>
          <a:xfrm>
            <a:off x="689977" y="1379237"/>
            <a:ext cx="10618136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EC6608"/>
                </a:solidFill>
              </a:rPr>
              <a:t>Empfang von E-Rechnung (B &amp; C)</a:t>
            </a:r>
            <a:endParaRPr lang="de-DE" dirty="0"/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8E923040-0013-37FD-D4DF-6683FA5839C1}"/>
              </a:ext>
            </a:extLst>
          </p:cNvPr>
          <p:cNvSpPr txBox="1">
            <a:spLocks/>
          </p:cNvSpPr>
          <p:nvPr/>
        </p:nvSpPr>
        <p:spPr>
          <a:xfrm>
            <a:off x="768790" y="523474"/>
            <a:ext cx="6592819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rgbClr val="EC6608"/>
                </a:solidFill>
                <a:latin typeface="+mj-lt"/>
              </a:rPr>
              <a:t>5. Praktische Umsetzung</a:t>
            </a:r>
          </a:p>
        </p:txBody>
      </p:sp>
      <p:pic>
        <p:nvPicPr>
          <p:cNvPr id="22" name="Picture 502">
            <a:extLst>
              <a:ext uri="{FF2B5EF4-FFF2-40B4-BE49-F238E27FC236}">
                <a16:creationId xmlns:a16="http://schemas.microsoft.com/office/drawing/2014/main" id="{28BF5799-F5A8-A836-4C10-FAF0F54259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2517" y="4128810"/>
            <a:ext cx="1193483" cy="130969"/>
          </a:xfrm>
          <a:prstGeom prst="rect">
            <a:avLst/>
          </a:prstGeom>
          <a:noFill/>
        </p:spPr>
      </p:pic>
      <p:grpSp>
        <p:nvGrpSpPr>
          <p:cNvPr id="266" name="Gruppieren 265">
            <a:extLst>
              <a:ext uri="{FF2B5EF4-FFF2-40B4-BE49-F238E27FC236}">
                <a16:creationId xmlns:a16="http://schemas.microsoft.com/office/drawing/2014/main" id="{D478DD8B-04F9-7C88-722B-33D024A47A5F}"/>
              </a:ext>
            </a:extLst>
          </p:cNvPr>
          <p:cNvGrpSpPr/>
          <p:nvPr/>
        </p:nvGrpSpPr>
        <p:grpSpPr>
          <a:xfrm>
            <a:off x="1438590" y="3758173"/>
            <a:ext cx="842963" cy="842963"/>
            <a:chOff x="1301956" y="3662897"/>
            <a:chExt cx="842963" cy="842963"/>
          </a:xfrm>
        </p:grpSpPr>
        <p:sp>
          <p:nvSpPr>
            <p:cNvPr id="4" name="Freeform 482">
              <a:extLst>
                <a:ext uri="{FF2B5EF4-FFF2-40B4-BE49-F238E27FC236}">
                  <a16:creationId xmlns:a16="http://schemas.microsoft.com/office/drawing/2014/main" id="{D8CA3651-6188-6A5E-F9A2-9B29380452E9}"/>
                </a:ext>
              </a:extLst>
            </p:cNvPr>
            <p:cNvSpPr/>
            <p:nvPr/>
          </p:nvSpPr>
          <p:spPr>
            <a:xfrm>
              <a:off x="1301956" y="3662897"/>
              <a:ext cx="842963" cy="842963"/>
            </a:xfrm>
            <a:custGeom>
              <a:avLst/>
              <a:gdLst/>
              <a:ahLst/>
              <a:cxnLst/>
              <a:rect l="0" t="0" r="0" b="0"/>
              <a:pathLst>
                <a:path w="899160" h="899161">
                  <a:moveTo>
                    <a:pt x="0" y="449581"/>
                  </a:moveTo>
                  <a:cubicBezTo>
                    <a:pt x="0" y="201295"/>
                    <a:pt x="201295" y="0"/>
                    <a:pt x="449579" y="0"/>
                  </a:cubicBezTo>
                  <a:cubicBezTo>
                    <a:pt x="697864" y="0"/>
                    <a:pt x="899160" y="201295"/>
                    <a:pt x="899160" y="449581"/>
                  </a:cubicBezTo>
                  <a:cubicBezTo>
                    <a:pt x="899160" y="697865"/>
                    <a:pt x="697864" y="899161"/>
                    <a:pt x="449579" y="899161"/>
                  </a:cubicBezTo>
                  <a:cubicBezTo>
                    <a:pt x="201295" y="899161"/>
                    <a:pt x="0" y="697865"/>
                    <a:pt x="0" y="449581"/>
                  </a:cubicBezTo>
                  <a:close/>
                  <a:moveTo>
                    <a:pt x="2151887" y="4053840"/>
                  </a:moveTo>
                </a:path>
              </a:pathLst>
            </a:custGeom>
            <a:solidFill>
              <a:srgbClr val="EC66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6" name="Freeform 483">
              <a:extLst>
                <a:ext uri="{FF2B5EF4-FFF2-40B4-BE49-F238E27FC236}">
                  <a16:creationId xmlns:a16="http://schemas.microsoft.com/office/drawing/2014/main" id="{2687EAF2-C419-A28F-161F-AAA2118F71B8}"/>
                </a:ext>
              </a:extLst>
            </p:cNvPr>
            <p:cNvSpPr/>
            <p:nvPr/>
          </p:nvSpPr>
          <p:spPr>
            <a:xfrm>
              <a:off x="1483408" y="3858635"/>
              <a:ext cx="480059" cy="451486"/>
            </a:xfrm>
            <a:custGeom>
              <a:avLst/>
              <a:gdLst/>
              <a:ahLst/>
              <a:cxnLst/>
              <a:rect l="0" t="0" r="0" b="0"/>
              <a:pathLst>
                <a:path w="512063" h="481585">
                  <a:moveTo>
                    <a:pt x="260350" y="288672"/>
                  </a:moveTo>
                  <a:lnTo>
                    <a:pt x="502031" y="475616"/>
                  </a:lnTo>
                  <a:cubicBezTo>
                    <a:pt x="497459" y="479299"/>
                    <a:pt x="491871" y="481585"/>
                    <a:pt x="485521" y="481585"/>
                  </a:cubicBezTo>
                  <a:lnTo>
                    <a:pt x="26543" y="481585"/>
                  </a:lnTo>
                  <a:cubicBezTo>
                    <a:pt x="20193" y="481585"/>
                    <a:pt x="14478" y="479299"/>
                    <a:pt x="10032" y="475616"/>
                  </a:cubicBezTo>
                  <a:lnTo>
                    <a:pt x="251713" y="288672"/>
                  </a:lnTo>
                  <a:cubicBezTo>
                    <a:pt x="254253" y="286767"/>
                    <a:pt x="257809" y="286767"/>
                    <a:pt x="260350" y="288672"/>
                  </a:cubicBezTo>
                  <a:close/>
                  <a:moveTo>
                    <a:pt x="1910460" y="3845052"/>
                  </a:moveTo>
                  <a:moveTo>
                    <a:pt x="1015" y="199010"/>
                  </a:moveTo>
                  <a:cubicBezTo>
                    <a:pt x="381" y="201931"/>
                    <a:pt x="0" y="204851"/>
                    <a:pt x="0" y="207518"/>
                  </a:cubicBezTo>
                  <a:lnTo>
                    <a:pt x="0" y="454914"/>
                  </a:lnTo>
                  <a:cubicBezTo>
                    <a:pt x="0" y="456819"/>
                    <a:pt x="127" y="458598"/>
                    <a:pt x="634" y="460249"/>
                  </a:cubicBezTo>
                  <a:lnTo>
                    <a:pt x="167385" y="331343"/>
                  </a:lnTo>
                  <a:lnTo>
                    <a:pt x="1015" y="199010"/>
                  </a:lnTo>
                  <a:close/>
                  <a:moveTo>
                    <a:pt x="2000122" y="3845052"/>
                  </a:moveTo>
                  <a:moveTo>
                    <a:pt x="511047" y="199010"/>
                  </a:moveTo>
                  <a:lnTo>
                    <a:pt x="344678" y="331470"/>
                  </a:lnTo>
                  <a:lnTo>
                    <a:pt x="511428" y="460375"/>
                  </a:lnTo>
                  <a:cubicBezTo>
                    <a:pt x="511809" y="458598"/>
                    <a:pt x="512063" y="456819"/>
                    <a:pt x="512063" y="454914"/>
                  </a:cubicBezTo>
                  <a:lnTo>
                    <a:pt x="512063" y="207518"/>
                  </a:lnTo>
                  <a:cubicBezTo>
                    <a:pt x="512063" y="204851"/>
                    <a:pt x="511682" y="201931"/>
                    <a:pt x="511047" y="199010"/>
                  </a:cubicBezTo>
                  <a:close/>
                  <a:moveTo>
                    <a:pt x="2000122" y="3845052"/>
                  </a:moveTo>
                  <a:moveTo>
                    <a:pt x="60578" y="223901"/>
                  </a:moveTo>
                  <a:lnTo>
                    <a:pt x="60578" y="66168"/>
                  </a:lnTo>
                  <a:cubicBezTo>
                    <a:pt x="60578" y="56388"/>
                    <a:pt x="68580" y="48387"/>
                    <a:pt x="78231" y="48387"/>
                  </a:cubicBezTo>
                  <a:lnTo>
                    <a:pt x="433831" y="48387"/>
                  </a:lnTo>
                  <a:cubicBezTo>
                    <a:pt x="443484" y="48387"/>
                    <a:pt x="451484" y="56388"/>
                    <a:pt x="451484" y="66168"/>
                  </a:cubicBezTo>
                  <a:lnTo>
                    <a:pt x="451484" y="223901"/>
                  </a:lnTo>
                  <a:lnTo>
                    <a:pt x="330327" y="320294"/>
                  </a:lnTo>
                  <a:lnTo>
                    <a:pt x="271144" y="274574"/>
                  </a:lnTo>
                  <a:cubicBezTo>
                    <a:pt x="262255" y="267717"/>
                    <a:pt x="249809" y="267717"/>
                    <a:pt x="240919" y="274574"/>
                  </a:cubicBezTo>
                  <a:lnTo>
                    <a:pt x="181737" y="320294"/>
                  </a:lnTo>
                  <a:lnTo>
                    <a:pt x="60578" y="223901"/>
                  </a:lnTo>
                  <a:close/>
                  <a:moveTo>
                    <a:pt x="1975231" y="3845052"/>
                  </a:moveTo>
                  <a:moveTo>
                    <a:pt x="175259" y="157988"/>
                  </a:moveTo>
                  <a:cubicBezTo>
                    <a:pt x="175259" y="170435"/>
                    <a:pt x="177291" y="181737"/>
                    <a:pt x="181482" y="192024"/>
                  </a:cubicBezTo>
                  <a:cubicBezTo>
                    <a:pt x="185547" y="202312"/>
                    <a:pt x="191134" y="211074"/>
                    <a:pt x="198500" y="218441"/>
                  </a:cubicBezTo>
                  <a:cubicBezTo>
                    <a:pt x="201168" y="220981"/>
                    <a:pt x="203962" y="223393"/>
                    <a:pt x="207009" y="225680"/>
                  </a:cubicBezTo>
                  <a:cubicBezTo>
                    <a:pt x="212344" y="229489"/>
                    <a:pt x="218185" y="232792"/>
                    <a:pt x="224535" y="235458"/>
                  </a:cubicBezTo>
                  <a:cubicBezTo>
                    <a:pt x="234696" y="239523"/>
                    <a:pt x="245618" y="241555"/>
                    <a:pt x="257428" y="241555"/>
                  </a:cubicBezTo>
                  <a:cubicBezTo>
                    <a:pt x="263144" y="241555"/>
                    <a:pt x="268605" y="241174"/>
                    <a:pt x="273938" y="240793"/>
                  </a:cubicBezTo>
                  <a:cubicBezTo>
                    <a:pt x="279272" y="240412"/>
                    <a:pt x="284987" y="239395"/>
                    <a:pt x="291210" y="237999"/>
                  </a:cubicBezTo>
                  <a:lnTo>
                    <a:pt x="291210" y="227076"/>
                  </a:lnTo>
                  <a:lnTo>
                    <a:pt x="291210" y="224537"/>
                  </a:lnTo>
                  <a:cubicBezTo>
                    <a:pt x="285877" y="225933"/>
                    <a:pt x="280288" y="227076"/>
                    <a:pt x="274447" y="227838"/>
                  </a:cubicBezTo>
                  <a:cubicBezTo>
                    <a:pt x="268605" y="228600"/>
                    <a:pt x="263016" y="228855"/>
                    <a:pt x="257556" y="228855"/>
                  </a:cubicBezTo>
                  <a:cubicBezTo>
                    <a:pt x="247522" y="228855"/>
                    <a:pt x="238378" y="227204"/>
                    <a:pt x="229869" y="224029"/>
                  </a:cubicBezTo>
                  <a:cubicBezTo>
                    <a:pt x="221360" y="220726"/>
                    <a:pt x="214122" y="215900"/>
                    <a:pt x="207772" y="209550"/>
                  </a:cubicBezTo>
                  <a:cubicBezTo>
                    <a:pt x="201803" y="203327"/>
                    <a:pt x="197103" y="195835"/>
                    <a:pt x="193802" y="187199"/>
                  </a:cubicBezTo>
                  <a:cubicBezTo>
                    <a:pt x="190372" y="178308"/>
                    <a:pt x="188722" y="168656"/>
                    <a:pt x="188722" y="158116"/>
                  </a:cubicBezTo>
                  <a:cubicBezTo>
                    <a:pt x="188722" y="148337"/>
                    <a:pt x="190500" y="139066"/>
                    <a:pt x="193928" y="130430"/>
                  </a:cubicBezTo>
                  <a:cubicBezTo>
                    <a:pt x="197484" y="121667"/>
                    <a:pt x="202184" y="114300"/>
                    <a:pt x="208280" y="107950"/>
                  </a:cubicBezTo>
                  <a:cubicBezTo>
                    <a:pt x="214375" y="101727"/>
                    <a:pt x="221615" y="96774"/>
                    <a:pt x="229997" y="93092"/>
                  </a:cubicBezTo>
                  <a:cubicBezTo>
                    <a:pt x="238378" y="89408"/>
                    <a:pt x="247650" y="87631"/>
                    <a:pt x="257809" y="87631"/>
                  </a:cubicBezTo>
                  <a:cubicBezTo>
                    <a:pt x="268224" y="87631"/>
                    <a:pt x="277622" y="89155"/>
                    <a:pt x="286003" y="92456"/>
                  </a:cubicBezTo>
                  <a:cubicBezTo>
                    <a:pt x="294259" y="95758"/>
                    <a:pt x="301244" y="100457"/>
                    <a:pt x="306705" y="106554"/>
                  </a:cubicBezTo>
                  <a:cubicBezTo>
                    <a:pt x="312293" y="112649"/>
                    <a:pt x="316610" y="120016"/>
                    <a:pt x="319531" y="128524"/>
                  </a:cubicBezTo>
                  <a:cubicBezTo>
                    <a:pt x="322453" y="137033"/>
                    <a:pt x="323850" y="146558"/>
                    <a:pt x="323850" y="156973"/>
                  </a:cubicBezTo>
                  <a:cubicBezTo>
                    <a:pt x="323850" y="162687"/>
                    <a:pt x="323087" y="169037"/>
                    <a:pt x="321818" y="176276"/>
                  </a:cubicBezTo>
                  <a:cubicBezTo>
                    <a:pt x="320421" y="183388"/>
                    <a:pt x="318388" y="189357"/>
                    <a:pt x="315722" y="194183"/>
                  </a:cubicBezTo>
                  <a:lnTo>
                    <a:pt x="292481" y="194183"/>
                  </a:lnTo>
                  <a:lnTo>
                    <a:pt x="292481" y="113793"/>
                  </a:lnTo>
                  <a:lnTo>
                    <a:pt x="277368" y="113793"/>
                  </a:lnTo>
                  <a:lnTo>
                    <a:pt x="277368" y="118364"/>
                  </a:lnTo>
                  <a:cubicBezTo>
                    <a:pt x="273177" y="116206"/>
                    <a:pt x="269494" y="114681"/>
                    <a:pt x="265937" y="113666"/>
                  </a:cubicBezTo>
                  <a:cubicBezTo>
                    <a:pt x="262381" y="112649"/>
                    <a:pt x="258190" y="112014"/>
                    <a:pt x="253619" y="112014"/>
                  </a:cubicBezTo>
                  <a:cubicBezTo>
                    <a:pt x="242697" y="112014"/>
                    <a:pt x="233299" y="116460"/>
                    <a:pt x="225552" y="124968"/>
                  </a:cubicBezTo>
                  <a:cubicBezTo>
                    <a:pt x="217805" y="133477"/>
                    <a:pt x="213868" y="145035"/>
                    <a:pt x="213868" y="159512"/>
                  </a:cubicBezTo>
                  <a:cubicBezTo>
                    <a:pt x="213868" y="173991"/>
                    <a:pt x="217043" y="185293"/>
                    <a:pt x="223393" y="193422"/>
                  </a:cubicBezTo>
                  <a:cubicBezTo>
                    <a:pt x="229743" y="201549"/>
                    <a:pt x="238378" y="205613"/>
                    <a:pt x="249047" y="205613"/>
                  </a:cubicBezTo>
                  <a:cubicBezTo>
                    <a:pt x="254634" y="205613"/>
                    <a:pt x="259587" y="204470"/>
                    <a:pt x="263906" y="202438"/>
                  </a:cubicBezTo>
                  <a:cubicBezTo>
                    <a:pt x="268224" y="200406"/>
                    <a:pt x="272669" y="197486"/>
                    <a:pt x="277368" y="193675"/>
                  </a:cubicBezTo>
                  <a:lnTo>
                    <a:pt x="279907" y="204851"/>
                  </a:lnTo>
                  <a:lnTo>
                    <a:pt x="321944" y="204851"/>
                  </a:lnTo>
                  <a:cubicBezTo>
                    <a:pt x="326771" y="197993"/>
                    <a:pt x="330327" y="190374"/>
                    <a:pt x="332994" y="182245"/>
                  </a:cubicBezTo>
                  <a:cubicBezTo>
                    <a:pt x="335534" y="173991"/>
                    <a:pt x="336803" y="165355"/>
                    <a:pt x="336803" y="156464"/>
                  </a:cubicBezTo>
                  <a:cubicBezTo>
                    <a:pt x="336803" y="144145"/>
                    <a:pt x="335025" y="132969"/>
                    <a:pt x="331469" y="122937"/>
                  </a:cubicBezTo>
                  <a:cubicBezTo>
                    <a:pt x="327787" y="112904"/>
                    <a:pt x="322706" y="104394"/>
                    <a:pt x="315975" y="97282"/>
                  </a:cubicBezTo>
                  <a:cubicBezTo>
                    <a:pt x="309244" y="90043"/>
                    <a:pt x="300862" y="84582"/>
                    <a:pt x="291210" y="80645"/>
                  </a:cubicBezTo>
                  <a:cubicBezTo>
                    <a:pt x="281431" y="76581"/>
                    <a:pt x="270256" y="74676"/>
                    <a:pt x="257809" y="74676"/>
                  </a:cubicBezTo>
                  <a:cubicBezTo>
                    <a:pt x="246380" y="74676"/>
                    <a:pt x="235584" y="76836"/>
                    <a:pt x="225425" y="81026"/>
                  </a:cubicBezTo>
                  <a:cubicBezTo>
                    <a:pt x="215265" y="85344"/>
                    <a:pt x="206502" y="91187"/>
                    <a:pt x="199262" y="98552"/>
                  </a:cubicBezTo>
                  <a:cubicBezTo>
                    <a:pt x="191897" y="106045"/>
                    <a:pt x="186055" y="114808"/>
                    <a:pt x="181737" y="124968"/>
                  </a:cubicBezTo>
                  <a:cubicBezTo>
                    <a:pt x="177419" y="135256"/>
                    <a:pt x="175259" y="146177"/>
                    <a:pt x="175259" y="157988"/>
                  </a:cubicBezTo>
                  <a:close/>
                  <a:moveTo>
                    <a:pt x="2041144" y="3845052"/>
                  </a:moveTo>
                  <a:moveTo>
                    <a:pt x="42925" y="148972"/>
                  </a:moveTo>
                  <a:lnTo>
                    <a:pt x="21335" y="165100"/>
                  </a:lnTo>
                  <a:cubicBezTo>
                    <a:pt x="16128" y="169037"/>
                    <a:pt x="11303" y="174880"/>
                    <a:pt x="7619" y="181611"/>
                  </a:cubicBezTo>
                  <a:lnTo>
                    <a:pt x="42925" y="209805"/>
                  </a:lnTo>
                  <a:lnTo>
                    <a:pt x="42925" y="148972"/>
                  </a:lnTo>
                  <a:close/>
                  <a:moveTo>
                    <a:pt x="2050160" y="3845052"/>
                  </a:moveTo>
                  <a:moveTo>
                    <a:pt x="277368" y="6605"/>
                  </a:moveTo>
                  <a:cubicBezTo>
                    <a:pt x="271525" y="2160"/>
                    <a:pt x="263778" y="0"/>
                    <a:pt x="256031" y="0"/>
                  </a:cubicBezTo>
                  <a:cubicBezTo>
                    <a:pt x="248412" y="0"/>
                    <a:pt x="240537" y="2160"/>
                    <a:pt x="234696" y="6605"/>
                  </a:cubicBezTo>
                  <a:lnTo>
                    <a:pt x="202437" y="30607"/>
                  </a:lnTo>
                  <a:lnTo>
                    <a:pt x="309880" y="30607"/>
                  </a:lnTo>
                  <a:lnTo>
                    <a:pt x="277368" y="6605"/>
                  </a:lnTo>
                  <a:close/>
                  <a:moveTo>
                    <a:pt x="2192527" y="3845052"/>
                  </a:moveTo>
                  <a:moveTo>
                    <a:pt x="490728" y="165100"/>
                  </a:moveTo>
                  <a:lnTo>
                    <a:pt x="469137" y="148972"/>
                  </a:lnTo>
                  <a:lnTo>
                    <a:pt x="469137" y="209677"/>
                  </a:lnTo>
                  <a:lnTo>
                    <a:pt x="504444" y="181611"/>
                  </a:lnTo>
                  <a:cubicBezTo>
                    <a:pt x="500760" y="174880"/>
                    <a:pt x="495934" y="168911"/>
                    <a:pt x="490728" y="165100"/>
                  </a:cubicBezTo>
                  <a:close/>
                  <a:moveTo>
                    <a:pt x="2034032" y="3845052"/>
                  </a:moveTo>
                  <a:moveTo>
                    <a:pt x="256285" y="126112"/>
                  </a:moveTo>
                  <a:cubicBezTo>
                    <a:pt x="248031" y="126112"/>
                    <a:pt x="241681" y="129032"/>
                    <a:pt x="236981" y="134748"/>
                  </a:cubicBezTo>
                  <a:cubicBezTo>
                    <a:pt x="232409" y="140462"/>
                    <a:pt x="229997" y="148718"/>
                    <a:pt x="229997" y="159258"/>
                  </a:cubicBezTo>
                  <a:cubicBezTo>
                    <a:pt x="229997" y="169545"/>
                    <a:pt x="231902" y="177547"/>
                    <a:pt x="235457" y="182754"/>
                  </a:cubicBezTo>
                  <a:cubicBezTo>
                    <a:pt x="239140" y="188087"/>
                    <a:pt x="244982" y="190755"/>
                    <a:pt x="252730" y="190755"/>
                  </a:cubicBezTo>
                  <a:cubicBezTo>
                    <a:pt x="256921" y="190755"/>
                    <a:pt x="261238" y="189866"/>
                    <a:pt x="265430" y="187833"/>
                  </a:cubicBezTo>
                  <a:cubicBezTo>
                    <a:pt x="269747" y="185801"/>
                    <a:pt x="273557" y="183516"/>
                    <a:pt x="277113" y="180722"/>
                  </a:cubicBezTo>
                  <a:lnTo>
                    <a:pt x="277113" y="131318"/>
                  </a:lnTo>
                  <a:cubicBezTo>
                    <a:pt x="273177" y="129413"/>
                    <a:pt x="269494" y="128143"/>
                    <a:pt x="266319" y="127255"/>
                  </a:cubicBezTo>
                  <a:cubicBezTo>
                    <a:pt x="263271" y="126493"/>
                    <a:pt x="259841" y="126112"/>
                    <a:pt x="256285" y="126112"/>
                  </a:cubicBezTo>
                  <a:close/>
                  <a:moveTo>
                    <a:pt x="2073020" y="3845052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grpSp>
        <p:nvGrpSpPr>
          <p:cNvPr id="267" name="Gruppieren 266">
            <a:extLst>
              <a:ext uri="{FF2B5EF4-FFF2-40B4-BE49-F238E27FC236}">
                <a16:creationId xmlns:a16="http://schemas.microsoft.com/office/drawing/2014/main" id="{1AEBCD2D-4F95-B468-976C-0E9BE2DD6BA6}"/>
              </a:ext>
            </a:extLst>
          </p:cNvPr>
          <p:cNvGrpSpPr/>
          <p:nvPr/>
        </p:nvGrpSpPr>
        <p:grpSpPr>
          <a:xfrm>
            <a:off x="3995068" y="3783981"/>
            <a:ext cx="844390" cy="842963"/>
            <a:chOff x="3892281" y="2681345"/>
            <a:chExt cx="844390" cy="842963"/>
          </a:xfrm>
        </p:grpSpPr>
        <p:sp>
          <p:nvSpPr>
            <p:cNvPr id="7" name="Freeform 487">
              <a:extLst>
                <a:ext uri="{FF2B5EF4-FFF2-40B4-BE49-F238E27FC236}">
                  <a16:creationId xmlns:a16="http://schemas.microsoft.com/office/drawing/2014/main" id="{88C4FAC1-B1E8-CAAE-66C3-27F28E0E9A1F}"/>
                </a:ext>
              </a:extLst>
            </p:cNvPr>
            <p:cNvSpPr/>
            <p:nvPr/>
          </p:nvSpPr>
          <p:spPr>
            <a:xfrm>
              <a:off x="3892281" y="2681345"/>
              <a:ext cx="844390" cy="842963"/>
            </a:xfrm>
            <a:custGeom>
              <a:avLst/>
              <a:gdLst/>
              <a:ahLst/>
              <a:cxnLst/>
              <a:rect l="0" t="0" r="0" b="0"/>
              <a:pathLst>
                <a:path w="900683" h="899161">
                  <a:moveTo>
                    <a:pt x="0" y="449581"/>
                  </a:moveTo>
                  <a:cubicBezTo>
                    <a:pt x="0" y="201295"/>
                    <a:pt x="201676" y="0"/>
                    <a:pt x="450341" y="0"/>
                  </a:cubicBezTo>
                  <a:cubicBezTo>
                    <a:pt x="699007" y="0"/>
                    <a:pt x="900683" y="201295"/>
                    <a:pt x="900683" y="449581"/>
                  </a:cubicBezTo>
                  <a:cubicBezTo>
                    <a:pt x="900683" y="697865"/>
                    <a:pt x="699007" y="899161"/>
                    <a:pt x="450341" y="899161"/>
                  </a:cubicBezTo>
                  <a:cubicBezTo>
                    <a:pt x="201676" y="899161"/>
                    <a:pt x="0" y="697865"/>
                    <a:pt x="0" y="449581"/>
                  </a:cubicBezTo>
                  <a:close/>
                  <a:moveTo>
                    <a:pt x="443483" y="5100828"/>
                  </a:moveTo>
                </a:path>
              </a:pathLst>
            </a:custGeom>
            <a:solidFill>
              <a:srgbClr val="EC66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pic>
          <p:nvPicPr>
            <p:cNvPr id="14" name="Picture 494">
              <a:extLst>
                <a:ext uri="{FF2B5EF4-FFF2-40B4-BE49-F238E27FC236}">
                  <a16:creationId xmlns:a16="http://schemas.microsoft.com/office/drawing/2014/main" id="{F27DA442-7F09-7A2C-00E5-88825C63CDE2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066586" y="2894229"/>
              <a:ext cx="468630" cy="468630"/>
            </a:xfrm>
            <a:prstGeom prst="rect">
              <a:avLst/>
            </a:prstGeom>
            <a:noFill/>
          </p:spPr>
        </p:pic>
      </p:grpSp>
      <p:pic>
        <p:nvPicPr>
          <p:cNvPr id="16" name="Picture 496">
            <a:extLst>
              <a:ext uri="{FF2B5EF4-FFF2-40B4-BE49-F238E27FC236}">
                <a16:creationId xmlns:a16="http://schemas.microsoft.com/office/drawing/2014/main" id="{A9958113-3887-4532-EA71-D202DC99372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3778" y="4118751"/>
            <a:ext cx="1267105" cy="126716"/>
          </a:xfrm>
          <a:prstGeom prst="rect">
            <a:avLst/>
          </a:prstGeom>
          <a:noFill/>
        </p:spPr>
      </p:pic>
      <p:grpSp>
        <p:nvGrpSpPr>
          <p:cNvPr id="270" name="Gruppieren 269">
            <a:extLst>
              <a:ext uri="{FF2B5EF4-FFF2-40B4-BE49-F238E27FC236}">
                <a16:creationId xmlns:a16="http://schemas.microsoft.com/office/drawing/2014/main" id="{F1CA2D5B-653A-F92A-6267-F61AB8AB12F0}"/>
              </a:ext>
            </a:extLst>
          </p:cNvPr>
          <p:cNvGrpSpPr/>
          <p:nvPr/>
        </p:nvGrpSpPr>
        <p:grpSpPr>
          <a:xfrm>
            <a:off x="8216599" y="3776552"/>
            <a:ext cx="842962" cy="842962"/>
            <a:chOff x="10688844" y="3657182"/>
            <a:chExt cx="842962" cy="842962"/>
          </a:xfrm>
        </p:grpSpPr>
        <p:sp>
          <p:nvSpPr>
            <p:cNvPr id="17" name="Freeform 497">
              <a:extLst>
                <a:ext uri="{FF2B5EF4-FFF2-40B4-BE49-F238E27FC236}">
                  <a16:creationId xmlns:a16="http://schemas.microsoft.com/office/drawing/2014/main" id="{4FC9BF00-57DB-6D11-F08B-F456CF78A468}"/>
                </a:ext>
              </a:extLst>
            </p:cNvPr>
            <p:cNvSpPr/>
            <p:nvPr/>
          </p:nvSpPr>
          <p:spPr>
            <a:xfrm>
              <a:off x="10688844" y="3657182"/>
              <a:ext cx="842962" cy="842962"/>
            </a:xfrm>
            <a:custGeom>
              <a:avLst/>
              <a:gdLst/>
              <a:ahLst/>
              <a:cxnLst/>
              <a:rect l="0" t="0" r="0" b="0"/>
              <a:pathLst>
                <a:path w="899159" h="899159">
                  <a:moveTo>
                    <a:pt x="0" y="449580"/>
                  </a:moveTo>
                  <a:cubicBezTo>
                    <a:pt x="0" y="201295"/>
                    <a:pt x="201294" y="0"/>
                    <a:pt x="449579" y="0"/>
                  </a:cubicBezTo>
                  <a:cubicBezTo>
                    <a:pt x="697865" y="0"/>
                    <a:pt x="899159" y="201295"/>
                    <a:pt x="899159" y="449580"/>
                  </a:cubicBezTo>
                  <a:cubicBezTo>
                    <a:pt x="899159" y="697864"/>
                    <a:pt x="697865" y="899159"/>
                    <a:pt x="449579" y="899159"/>
                  </a:cubicBezTo>
                  <a:cubicBezTo>
                    <a:pt x="201294" y="899159"/>
                    <a:pt x="0" y="697864"/>
                    <a:pt x="0" y="449580"/>
                  </a:cubicBezTo>
                  <a:close/>
                  <a:moveTo>
                    <a:pt x="-7854697" y="4059935"/>
                  </a:moveTo>
                </a:path>
              </a:pathLst>
            </a:custGeom>
            <a:solidFill>
              <a:srgbClr val="EC6608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18" name="Freeform 498">
              <a:extLst>
                <a:ext uri="{FF2B5EF4-FFF2-40B4-BE49-F238E27FC236}">
                  <a16:creationId xmlns:a16="http://schemas.microsoft.com/office/drawing/2014/main" id="{1625CCE7-454D-C7F5-7E22-566485FB2534}"/>
                </a:ext>
              </a:extLst>
            </p:cNvPr>
            <p:cNvSpPr/>
            <p:nvPr/>
          </p:nvSpPr>
          <p:spPr>
            <a:xfrm>
              <a:off x="10946018" y="3812915"/>
              <a:ext cx="415767" cy="530067"/>
            </a:xfrm>
            <a:custGeom>
              <a:avLst/>
              <a:gdLst/>
              <a:ahLst/>
              <a:cxnLst/>
              <a:rect l="0" t="0" r="0" b="0"/>
              <a:pathLst>
                <a:path w="443485" h="565405">
                  <a:moveTo>
                    <a:pt x="211583" y="266192"/>
                  </a:moveTo>
                  <a:cubicBezTo>
                    <a:pt x="211074" y="265685"/>
                    <a:pt x="210567" y="265049"/>
                    <a:pt x="209932" y="264542"/>
                  </a:cubicBezTo>
                  <a:cubicBezTo>
                    <a:pt x="209423" y="264161"/>
                    <a:pt x="208788" y="263653"/>
                    <a:pt x="208661" y="263399"/>
                  </a:cubicBezTo>
                  <a:cubicBezTo>
                    <a:pt x="208026" y="262129"/>
                    <a:pt x="207392" y="259842"/>
                    <a:pt x="207010" y="256922"/>
                  </a:cubicBezTo>
                  <a:cubicBezTo>
                    <a:pt x="221743" y="258445"/>
                    <a:pt x="237236" y="262636"/>
                    <a:pt x="251714" y="268479"/>
                  </a:cubicBezTo>
                  <a:cubicBezTo>
                    <a:pt x="268351" y="218567"/>
                    <a:pt x="268860" y="164847"/>
                    <a:pt x="266320" y="113285"/>
                  </a:cubicBezTo>
                  <a:cubicBezTo>
                    <a:pt x="265431" y="96393"/>
                    <a:pt x="262256" y="79375"/>
                    <a:pt x="255524" y="63755"/>
                  </a:cubicBezTo>
                  <a:cubicBezTo>
                    <a:pt x="242189" y="32640"/>
                    <a:pt x="213107" y="7748"/>
                    <a:pt x="179324" y="2541"/>
                  </a:cubicBezTo>
                  <a:cubicBezTo>
                    <a:pt x="163576" y="0"/>
                    <a:pt x="147701" y="2413"/>
                    <a:pt x="132715" y="7240"/>
                  </a:cubicBezTo>
                  <a:cubicBezTo>
                    <a:pt x="126620" y="9272"/>
                    <a:pt x="118237" y="16384"/>
                    <a:pt x="114173" y="16003"/>
                  </a:cubicBezTo>
                  <a:cubicBezTo>
                    <a:pt x="114173" y="16003"/>
                    <a:pt x="87376" y="13970"/>
                    <a:pt x="72010" y="51309"/>
                  </a:cubicBezTo>
                  <a:cubicBezTo>
                    <a:pt x="64262" y="70231"/>
                    <a:pt x="63120" y="98680"/>
                    <a:pt x="62993" y="111506"/>
                  </a:cubicBezTo>
                  <a:cubicBezTo>
                    <a:pt x="59690" y="115698"/>
                    <a:pt x="57405" y="122048"/>
                    <a:pt x="58294" y="131954"/>
                  </a:cubicBezTo>
                  <a:cubicBezTo>
                    <a:pt x="58929" y="138685"/>
                    <a:pt x="60580" y="144399"/>
                    <a:pt x="63373" y="148844"/>
                  </a:cubicBezTo>
                  <a:cubicBezTo>
                    <a:pt x="63882" y="158369"/>
                    <a:pt x="66168" y="196216"/>
                    <a:pt x="69723" y="219584"/>
                  </a:cubicBezTo>
                  <a:cubicBezTo>
                    <a:pt x="72136" y="235459"/>
                    <a:pt x="74931" y="251968"/>
                    <a:pt x="76835" y="262763"/>
                  </a:cubicBezTo>
                  <a:cubicBezTo>
                    <a:pt x="86360" y="259969"/>
                    <a:pt x="95885" y="257937"/>
                    <a:pt x="105157" y="257049"/>
                  </a:cubicBezTo>
                  <a:cubicBezTo>
                    <a:pt x="104775" y="259969"/>
                    <a:pt x="104140" y="262255"/>
                    <a:pt x="103379" y="263399"/>
                  </a:cubicBezTo>
                  <a:cubicBezTo>
                    <a:pt x="103251" y="263653"/>
                    <a:pt x="102617" y="264161"/>
                    <a:pt x="102109" y="264542"/>
                  </a:cubicBezTo>
                  <a:cubicBezTo>
                    <a:pt x="101600" y="265049"/>
                    <a:pt x="100965" y="265685"/>
                    <a:pt x="100331" y="266192"/>
                  </a:cubicBezTo>
                  <a:cubicBezTo>
                    <a:pt x="52579" y="273431"/>
                    <a:pt x="0" y="307467"/>
                    <a:pt x="0" y="340361"/>
                  </a:cubicBezTo>
                  <a:lnTo>
                    <a:pt x="0" y="512065"/>
                  </a:lnTo>
                  <a:cubicBezTo>
                    <a:pt x="0" y="514350"/>
                    <a:pt x="1779" y="516255"/>
                    <a:pt x="3937" y="516255"/>
                  </a:cubicBezTo>
                  <a:lnTo>
                    <a:pt x="215520" y="516255"/>
                  </a:lnTo>
                  <a:lnTo>
                    <a:pt x="215520" y="378587"/>
                  </a:lnTo>
                  <a:cubicBezTo>
                    <a:pt x="215520" y="355092"/>
                    <a:pt x="234570" y="336042"/>
                    <a:pt x="258064" y="336042"/>
                  </a:cubicBezTo>
                  <a:lnTo>
                    <a:pt x="311785" y="336042"/>
                  </a:lnTo>
                  <a:cubicBezTo>
                    <a:pt x="307722" y="303785"/>
                    <a:pt x="257430" y="272797"/>
                    <a:pt x="211583" y="266192"/>
                  </a:cubicBezTo>
                  <a:close/>
                  <a:moveTo>
                    <a:pt x="-8111743" y="3893820"/>
                  </a:moveTo>
                  <a:moveTo>
                    <a:pt x="84329" y="92837"/>
                  </a:moveTo>
                  <a:cubicBezTo>
                    <a:pt x="86742" y="88900"/>
                    <a:pt x="90171" y="83948"/>
                    <a:pt x="94235" y="79756"/>
                  </a:cubicBezTo>
                  <a:cubicBezTo>
                    <a:pt x="105030" y="68707"/>
                    <a:pt x="115317" y="66167"/>
                    <a:pt x="115317" y="66167"/>
                  </a:cubicBezTo>
                  <a:cubicBezTo>
                    <a:pt x="115317" y="66167"/>
                    <a:pt x="136780" y="93345"/>
                    <a:pt x="177927" y="100966"/>
                  </a:cubicBezTo>
                  <a:cubicBezTo>
                    <a:pt x="192660" y="103632"/>
                    <a:pt x="207519" y="105411"/>
                    <a:pt x="214504" y="105411"/>
                  </a:cubicBezTo>
                  <a:cubicBezTo>
                    <a:pt x="216282" y="105411"/>
                    <a:pt x="217551" y="103379"/>
                    <a:pt x="216535" y="101600"/>
                  </a:cubicBezTo>
                  <a:cubicBezTo>
                    <a:pt x="216535" y="101600"/>
                    <a:pt x="208281" y="93345"/>
                    <a:pt x="205233" y="80899"/>
                  </a:cubicBezTo>
                  <a:cubicBezTo>
                    <a:pt x="223012" y="95886"/>
                    <a:pt x="232284" y="112015"/>
                    <a:pt x="232284" y="112015"/>
                  </a:cubicBezTo>
                  <a:lnTo>
                    <a:pt x="236474" y="112904"/>
                  </a:lnTo>
                  <a:cubicBezTo>
                    <a:pt x="239014" y="113666"/>
                    <a:pt x="246888" y="115951"/>
                    <a:pt x="245619" y="131445"/>
                  </a:cubicBezTo>
                  <a:cubicBezTo>
                    <a:pt x="244857" y="139066"/>
                    <a:pt x="242189" y="148591"/>
                    <a:pt x="232919" y="151004"/>
                  </a:cubicBezTo>
                  <a:lnTo>
                    <a:pt x="230379" y="151766"/>
                  </a:lnTo>
                  <a:cubicBezTo>
                    <a:pt x="230379" y="151766"/>
                    <a:pt x="229871" y="154305"/>
                    <a:pt x="229871" y="154305"/>
                  </a:cubicBezTo>
                  <a:cubicBezTo>
                    <a:pt x="225934" y="173610"/>
                    <a:pt x="217424" y="192024"/>
                    <a:pt x="205233" y="207518"/>
                  </a:cubicBezTo>
                  <a:cubicBezTo>
                    <a:pt x="194310" y="221235"/>
                    <a:pt x="178435" y="235712"/>
                    <a:pt x="160147" y="237872"/>
                  </a:cubicBezTo>
                  <a:cubicBezTo>
                    <a:pt x="158623" y="237999"/>
                    <a:pt x="156972" y="238125"/>
                    <a:pt x="155448" y="238125"/>
                  </a:cubicBezTo>
                  <a:cubicBezTo>
                    <a:pt x="140209" y="237872"/>
                    <a:pt x="126238" y="227966"/>
                    <a:pt x="115824" y="217679"/>
                  </a:cubicBezTo>
                  <a:cubicBezTo>
                    <a:pt x="100711" y="202819"/>
                    <a:pt x="87631" y="180722"/>
                    <a:pt x="82423" y="154305"/>
                  </a:cubicBezTo>
                  <a:lnTo>
                    <a:pt x="81915" y="151766"/>
                  </a:lnTo>
                  <a:lnTo>
                    <a:pt x="79375" y="151004"/>
                  </a:lnTo>
                  <a:cubicBezTo>
                    <a:pt x="70105" y="148591"/>
                    <a:pt x="67437" y="139066"/>
                    <a:pt x="66675" y="131445"/>
                  </a:cubicBezTo>
                  <a:cubicBezTo>
                    <a:pt x="65406" y="116079"/>
                    <a:pt x="73280" y="113666"/>
                    <a:pt x="75820" y="112904"/>
                  </a:cubicBezTo>
                  <a:lnTo>
                    <a:pt x="78613" y="112015"/>
                  </a:lnTo>
                  <a:lnTo>
                    <a:pt x="78868" y="109093"/>
                  </a:lnTo>
                  <a:cubicBezTo>
                    <a:pt x="78995" y="107950"/>
                    <a:pt x="79122" y="106807"/>
                    <a:pt x="79375" y="105665"/>
                  </a:cubicBezTo>
                  <a:cubicBezTo>
                    <a:pt x="80137" y="102617"/>
                    <a:pt x="81535" y="98172"/>
                    <a:pt x="84329" y="92837"/>
                  </a:cubicBezTo>
                  <a:close/>
                  <a:moveTo>
                    <a:pt x="-7938388" y="3893820"/>
                  </a:moveTo>
                  <a:moveTo>
                    <a:pt x="107697" y="271145"/>
                  </a:moveTo>
                  <a:cubicBezTo>
                    <a:pt x="108839" y="270130"/>
                    <a:pt x="109983" y="269241"/>
                    <a:pt x="110872" y="267843"/>
                  </a:cubicBezTo>
                  <a:cubicBezTo>
                    <a:pt x="115062" y="260986"/>
                    <a:pt x="115062" y="240538"/>
                    <a:pt x="114809" y="228092"/>
                  </a:cubicBezTo>
                  <a:cubicBezTo>
                    <a:pt x="128397" y="240157"/>
                    <a:pt x="143002" y="246635"/>
                    <a:pt x="156210" y="246635"/>
                  </a:cubicBezTo>
                  <a:cubicBezTo>
                    <a:pt x="169419" y="246635"/>
                    <a:pt x="183897" y="240157"/>
                    <a:pt x="197485" y="228219"/>
                  </a:cubicBezTo>
                  <a:cubicBezTo>
                    <a:pt x="197105" y="240666"/>
                    <a:pt x="197232" y="260986"/>
                    <a:pt x="201422" y="267843"/>
                  </a:cubicBezTo>
                  <a:cubicBezTo>
                    <a:pt x="202311" y="269241"/>
                    <a:pt x="203327" y="270256"/>
                    <a:pt x="204597" y="271145"/>
                  </a:cubicBezTo>
                  <a:cubicBezTo>
                    <a:pt x="207519" y="273559"/>
                    <a:pt x="211201" y="276606"/>
                    <a:pt x="199263" y="292481"/>
                  </a:cubicBezTo>
                  <a:cubicBezTo>
                    <a:pt x="194310" y="299086"/>
                    <a:pt x="172594" y="315468"/>
                    <a:pt x="158370" y="319786"/>
                  </a:cubicBezTo>
                  <a:cubicBezTo>
                    <a:pt x="156846" y="320294"/>
                    <a:pt x="155322" y="320167"/>
                    <a:pt x="153924" y="319786"/>
                  </a:cubicBezTo>
                  <a:cubicBezTo>
                    <a:pt x="139700" y="315595"/>
                    <a:pt x="117984" y="299086"/>
                    <a:pt x="113031" y="292481"/>
                  </a:cubicBezTo>
                  <a:cubicBezTo>
                    <a:pt x="101093" y="276606"/>
                    <a:pt x="104775" y="273559"/>
                    <a:pt x="107697" y="271145"/>
                  </a:cubicBezTo>
                  <a:close/>
                  <a:moveTo>
                    <a:pt x="-8116696" y="3893820"/>
                  </a:moveTo>
                  <a:moveTo>
                    <a:pt x="417831" y="353061"/>
                  </a:moveTo>
                  <a:lnTo>
                    <a:pt x="258192" y="353061"/>
                  </a:lnTo>
                  <a:cubicBezTo>
                    <a:pt x="244222" y="353061"/>
                    <a:pt x="232664" y="364491"/>
                    <a:pt x="232664" y="378587"/>
                  </a:cubicBezTo>
                  <a:lnTo>
                    <a:pt x="232664" y="539878"/>
                  </a:lnTo>
                  <a:cubicBezTo>
                    <a:pt x="232664" y="553848"/>
                    <a:pt x="244222" y="565405"/>
                    <a:pt x="258192" y="565405"/>
                  </a:cubicBezTo>
                  <a:lnTo>
                    <a:pt x="417958" y="565405"/>
                  </a:lnTo>
                  <a:cubicBezTo>
                    <a:pt x="431927" y="565405"/>
                    <a:pt x="443485" y="553848"/>
                    <a:pt x="443485" y="539878"/>
                  </a:cubicBezTo>
                  <a:lnTo>
                    <a:pt x="443485" y="378587"/>
                  </a:lnTo>
                  <a:cubicBezTo>
                    <a:pt x="443358" y="364491"/>
                    <a:pt x="431927" y="353061"/>
                    <a:pt x="417831" y="353061"/>
                  </a:cubicBezTo>
                  <a:close/>
                  <a:moveTo>
                    <a:pt x="-8198612" y="3893820"/>
                  </a:moveTo>
                  <a:moveTo>
                    <a:pt x="425197" y="447675"/>
                  </a:moveTo>
                  <a:cubicBezTo>
                    <a:pt x="425577" y="449961"/>
                    <a:pt x="424181" y="452120"/>
                    <a:pt x="421895" y="452501"/>
                  </a:cubicBezTo>
                  <a:lnTo>
                    <a:pt x="419355" y="452882"/>
                  </a:lnTo>
                  <a:lnTo>
                    <a:pt x="419355" y="468376"/>
                  </a:lnTo>
                  <a:lnTo>
                    <a:pt x="420497" y="468123"/>
                  </a:lnTo>
                  <a:cubicBezTo>
                    <a:pt x="422784" y="467868"/>
                    <a:pt x="424943" y="469266"/>
                    <a:pt x="425197" y="471551"/>
                  </a:cubicBezTo>
                  <a:cubicBezTo>
                    <a:pt x="425323" y="471932"/>
                    <a:pt x="425197" y="472186"/>
                    <a:pt x="425197" y="472567"/>
                  </a:cubicBezTo>
                  <a:cubicBezTo>
                    <a:pt x="425577" y="474854"/>
                    <a:pt x="424181" y="476886"/>
                    <a:pt x="421895" y="477393"/>
                  </a:cubicBezTo>
                  <a:lnTo>
                    <a:pt x="419355" y="477774"/>
                  </a:lnTo>
                  <a:lnTo>
                    <a:pt x="419355" y="493142"/>
                  </a:lnTo>
                  <a:lnTo>
                    <a:pt x="420497" y="493015"/>
                  </a:lnTo>
                  <a:cubicBezTo>
                    <a:pt x="422784" y="492634"/>
                    <a:pt x="424943" y="494157"/>
                    <a:pt x="425197" y="496443"/>
                  </a:cubicBezTo>
                  <a:cubicBezTo>
                    <a:pt x="425577" y="498603"/>
                    <a:pt x="424181" y="500761"/>
                    <a:pt x="421895" y="501142"/>
                  </a:cubicBezTo>
                  <a:lnTo>
                    <a:pt x="306197" y="520574"/>
                  </a:lnTo>
                  <a:cubicBezTo>
                    <a:pt x="305689" y="520700"/>
                    <a:pt x="305182" y="520700"/>
                    <a:pt x="304673" y="520700"/>
                  </a:cubicBezTo>
                  <a:cubicBezTo>
                    <a:pt x="303022" y="520700"/>
                    <a:pt x="301245" y="520192"/>
                    <a:pt x="299721" y="519304"/>
                  </a:cubicBezTo>
                  <a:lnTo>
                    <a:pt x="257175" y="491744"/>
                  </a:lnTo>
                  <a:cubicBezTo>
                    <a:pt x="253111" y="489078"/>
                    <a:pt x="250698" y="484760"/>
                    <a:pt x="250698" y="479934"/>
                  </a:cubicBezTo>
                  <a:lnTo>
                    <a:pt x="250698" y="470662"/>
                  </a:lnTo>
                  <a:cubicBezTo>
                    <a:pt x="250698" y="468123"/>
                    <a:pt x="251714" y="465836"/>
                    <a:pt x="253365" y="464186"/>
                  </a:cubicBezTo>
                  <a:cubicBezTo>
                    <a:pt x="251714" y="461899"/>
                    <a:pt x="250698" y="459105"/>
                    <a:pt x="250698" y="456185"/>
                  </a:cubicBezTo>
                  <a:lnTo>
                    <a:pt x="250698" y="445898"/>
                  </a:lnTo>
                  <a:cubicBezTo>
                    <a:pt x="250698" y="443357"/>
                    <a:pt x="251714" y="440944"/>
                    <a:pt x="253620" y="439293"/>
                  </a:cubicBezTo>
                  <a:cubicBezTo>
                    <a:pt x="251842" y="436880"/>
                    <a:pt x="250698" y="434086"/>
                    <a:pt x="250698" y="431038"/>
                  </a:cubicBezTo>
                  <a:lnTo>
                    <a:pt x="250698" y="420751"/>
                  </a:lnTo>
                  <a:cubicBezTo>
                    <a:pt x="250698" y="417449"/>
                    <a:pt x="252604" y="414274"/>
                    <a:pt x="255524" y="412750"/>
                  </a:cubicBezTo>
                  <a:cubicBezTo>
                    <a:pt x="257175" y="411735"/>
                    <a:pt x="258954" y="411735"/>
                    <a:pt x="260732" y="411480"/>
                  </a:cubicBezTo>
                  <a:cubicBezTo>
                    <a:pt x="262001" y="411226"/>
                    <a:pt x="364998" y="397765"/>
                    <a:pt x="365125" y="397765"/>
                  </a:cubicBezTo>
                  <a:cubicBezTo>
                    <a:pt x="365887" y="397765"/>
                    <a:pt x="366776" y="397765"/>
                    <a:pt x="367538" y="398018"/>
                  </a:cubicBezTo>
                  <a:cubicBezTo>
                    <a:pt x="367538" y="398018"/>
                    <a:pt x="422910" y="419609"/>
                    <a:pt x="422784" y="419609"/>
                  </a:cubicBezTo>
                  <a:cubicBezTo>
                    <a:pt x="424054" y="420117"/>
                    <a:pt x="425070" y="421260"/>
                    <a:pt x="425323" y="422656"/>
                  </a:cubicBezTo>
                  <a:cubicBezTo>
                    <a:pt x="425705" y="424942"/>
                    <a:pt x="424181" y="427101"/>
                    <a:pt x="421895" y="427482"/>
                  </a:cubicBezTo>
                  <a:lnTo>
                    <a:pt x="419482" y="427863"/>
                  </a:lnTo>
                  <a:lnTo>
                    <a:pt x="419482" y="444374"/>
                  </a:lnTo>
                  <a:lnTo>
                    <a:pt x="420624" y="444119"/>
                  </a:lnTo>
                  <a:cubicBezTo>
                    <a:pt x="422784" y="443738"/>
                    <a:pt x="424943" y="445262"/>
                    <a:pt x="425197" y="447675"/>
                  </a:cubicBezTo>
                  <a:close/>
                  <a:moveTo>
                    <a:pt x="-8293226" y="3893820"/>
                  </a:moveTo>
                  <a:moveTo>
                    <a:pt x="300990" y="495936"/>
                  </a:moveTo>
                  <a:lnTo>
                    <a:pt x="300990" y="510032"/>
                  </a:lnTo>
                  <a:lnTo>
                    <a:pt x="261747" y="484632"/>
                  </a:lnTo>
                  <a:cubicBezTo>
                    <a:pt x="260097" y="483617"/>
                    <a:pt x="259081" y="481838"/>
                    <a:pt x="259081" y="479806"/>
                  </a:cubicBezTo>
                  <a:lnTo>
                    <a:pt x="259081" y="470536"/>
                  </a:lnTo>
                  <a:cubicBezTo>
                    <a:pt x="259081" y="470155"/>
                    <a:pt x="259335" y="469900"/>
                    <a:pt x="259588" y="469774"/>
                  </a:cubicBezTo>
                  <a:cubicBezTo>
                    <a:pt x="259843" y="469647"/>
                    <a:pt x="260097" y="469647"/>
                    <a:pt x="260350" y="469900"/>
                  </a:cubicBezTo>
                  <a:lnTo>
                    <a:pt x="299847" y="495428"/>
                  </a:lnTo>
                  <a:cubicBezTo>
                    <a:pt x="300229" y="495555"/>
                    <a:pt x="300483" y="495809"/>
                    <a:pt x="300990" y="495936"/>
                  </a:cubicBezTo>
                  <a:close/>
                  <a:moveTo>
                    <a:pt x="-8341487" y="3893820"/>
                  </a:moveTo>
                  <a:moveTo>
                    <a:pt x="300990" y="444881"/>
                  </a:moveTo>
                  <a:lnTo>
                    <a:pt x="300990" y="461137"/>
                  </a:lnTo>
                  <a:lnTo>
                    <a:pt x="261747" y="435737"/>
                  </a:lnTo>
                  <a:cubicBezTo>
                    <a:pt x="260097" y="434722"/>
                    <a:pt x="259081" y="432943"/>
                    <a:pt x="259081" y="430911"/>
                  </a:cubicBezTo>
                  <a:lnTo>
                    <a:pt x="259081" y="420624"/>
                  </a:lnTo>
                  <a:cubicBezTo>
                    <a:pt x="259081" y="420243"/>
                    <a:pt x="259335" y="419990"/>
                    <a:pt x="259588" y="419862"/>
                  </a:cubicBezTo>
                  <a:cubicBezTo>
                    <a:pt x="259843" y="419736"/>
                    <a:pt x="260097" y="419736"/>
                    <a:pt x="260477" y="419990"/>
                  </a:cubicBezTo>
                  <a:lnTo>
                    <a:pt x="300990" y="444881"/>
                  </a:lnTo>
                  <a:close/>
                  <a:moveTo>
                    <a:pt x="-8290432" y="3893820"/>
                  </a:moveTo>
                  <a:moveTo>
                    <a:pt x="298832" y="484124"/>
                  </a:moveTo>
                  <a:cubicBezTo>
                    <a:pt x="296926" y="482981"/>
                    <a:pt x="295022" y="481711"/>
                    <a:pt x="292989" y="480442"/>
                  </a:cubicBezTo>
                  <a:cubicBezTo>
                    <a:pt x="290069" y="478663"/>
                    <a:pt x="287274" y="477012"/>
                    <a:pt x="284354" y="475235"/>
                  </a:cubicBezTo>
                  <a:cubicBezTo>
                    <a:pt x="279273" y="472060"/>
                    <a:pt x="274194" y="468885"/>
                    <a:pt x="269113" y="465710"/>
                  </a:cubicBezTo>
                  <a:cubicBezTo>
                    <a:pt x="266700" y="464186"/>
                    <a:pt x="264160" y="462535"/>
                    <a:pt x="261621" y="461011"/>
                  </a:cubicBezTo>
                  <a:cubicBezTo>
                    <a:pt x="260097" y="459867"/>
                    <a:pt x="259081" y="458090"/>
                    <a:pt x="259081" y="456185"/>
                  </a:cubicBezTo>
                  <a:lnTo>
                    <a:pt x="259081" y="445898"/>
                  </a:lnTo>
                  <a:cubicBezTo>
                    <a:pt x="259081" y="445517"/>
                    <a:pt x="259208" y="445262"/>
                    <a:pt x="259461" y="445136"/>
                  </a:cubicBezTo>
                  <a:cubicBezTo>
                    <a:pt x="259715" y="444881"/>
                    <a:pt x="260097" y="444881"/>
                    <a:pt x="260350" y="445136"/>
                  </a:cubicBezTo>
                  <a:lnTo>
                    <a:pt x="299721" y="470662"/>
                  </a:lnTo>
                  <a:cubicBezTo>
                    <a:pt x="300101" y="470917"/>
                    <a:pt x="300483" y="470917"/>
                    <a:pt x="300863" y="471170"/>
                  </a:cubicBezTo>
                  <a:lnTo>
                    <a:pt x="300863" y="485394"/>
                  </a:lnTo>
                  <a:cubicBezTo>
                    <a:pt x="300229" y="484886"/>
                    <a:pt x="299594" y="484632"/>
                    <a:pt x="298832" y="484124"/>
                  </a:cubicBezTo>
                  <a:close/>
                  <a:moveTo>
                    <a:pt x="-8329675" y="3893820"/>
                  </a:moveTo>
                  <a:moveTo>
                    <a:pt x="411099" y="479044"/>
                  </a:moveTo>
                  <a:lnTo>
                    <a:pt x="411099" y="494411"/>
                  </a:lnTo>
                  <a:lnTo>
                    <a:pt x="309246" y="511684"/>
                  </a:lnTo>
                  <a:lnTo>
                    <a:pt x="309246" y="496317"/>
                  </a:lnTo>
                  <a:lnTo>
                    <a:pt x="411099" y="479044"/>
                  </a:lnTo>
                  <a:close/>
                  <a:moveTo>
                    <a:pt x="-8324595" y="3893820"/>
                  </a:moveTo>
                  <a:moveTo>
                    <a:pt x="411099" y="429261"/>
                  </a:moveTo>
                  <a:lnTo>
                    <a:pt x="411099" y="445643"/>
                  </a:lnTo>
                  <a:lnTo>
                    <a:pt x="309246" y="462661"/>
                  </a:lnTo>
                  <a:lnTo>
                    <a:pt x="309246" y="446660"/>
                  </a:lnTo>
                  <a:lnTo>
                    <a:pt x="411099" y="429261"/>
                  </a:lnTo>
                  <a:close/>
                  <a:moveTo>
                    <a:pt x="-8274812" y="3893820"/>
                  </a:moveTo>
                  <a:moveTo>
                    <a:pt x="411099" y="454280"/>
                  </a:moveTo>
                  <a:lnTo>
                    <a:pt x="411099" y="469647"/>
                  </a:lnTo>
                  <a:lnTo>
                    <a:pt x="309246" y="486792"/>
                  </a:lnTo>
                  <a:lnTo>
                    <a:pt x="309246" y="471424"/>
                  </a:lnTo>
                  <a:lnTo>
                    <a:pt x="411099" y="454280"/>
                  </a:lnTo>
                  <a:close/>
                  <a:moveTo>
                    <a:pt x="-8299831" y="3893820"/>
                  </a:moveTo>
                  <a:moveTo>
                    <a:pt x="407289" y="424688"/>
                  </a:moveTo>
                  <a:lnTo>
                    <a:pt x="399415" y="426086"/>
                  </a:lnTo>
                  <a:lnTo>
                    <a:pt x="348615" y="405130"/>
                  </a:lnTo>
                  <a:lnTo>
                    <a:pt x="356235" y="404115"/>
                  </a:lnTo>
                  <a:lnTo>
                    <a:pt x="407289" y="424688"/>
                  </a:lnTo>
                  <a:close/>
                  <a:moveTo>
                    <a:pt x="-8270239" y="3893820"/>
                  </a:moveTo>
                  <a:moveTo>
                    <a:pt x="390780" y="427482"/>
                  </a:moveTo>
                  <a:lnTo>
                    <a:pt x="383033" y="428753"/>
                  </a:lnTo>
                  <a:lnTo>
                    <a:pt x="332740" y="407290"/>
                  </a:lnTo>
                  <a:lnTo>
                    <a:pt x="341249" y="406019"/>
                  </a:lnTo>
                  <a:lnTo>
                    <a:pt x="390780" y="427482"/>
                  </a:lnTo>
                  <a:close/>
                  <a:moveTo>
                    <a:pt x="-8273033" y="3893820"/>
                  </a:moveTo>
                </a:path>
              </a:pathLst>
            </a:custGeom>
            <a:solidFill>
              <a:srgbClr val="FFFFFF">
                <a:alpha val="100000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DE"/>
            </a:p>
          </p:txBody>
        </p:sp>
      </p:grpSp>
      <p:sp>
        <p:nvSpPr>
          <p:cNvPr id="19" name="Freeform 499">
            <a:extLst>
              <a:ext uri="{FF2B5EF4-FFF2-40B4-BE49-F238E27FC236}">
                <a16:creationId xmlns:a16="http://schemas.microsoft.com/office/drawing/2014/main" id="{9D8C2C9F-2389-0E23-1671-E89A5BD6ACD7}"/>
              </a:ext>
            </a:extLst>
          </p:cNvPr>
          <p:cNvSpPr/>
          <p:nvPr/>
        </p:nvSpPr>
        <p:spPr>
          <a:xfrm>
            <a:off x="6105931" y="3778550"/>
            <a:ext cx="844390" cy="842962"/>
          </a:xfrm>
          <a:custGeom>
            <a:avLst/>
            <a:gdLst/>
            <a:ahLst/>
            <a:cxnLst/>
            <a:rect l="0" t="0" r="0" b="0"/>
            <a:pathLst>
              <a:path w="900683" h="899159">
                <a:moveTo>
                  <a:pt x="0" y="449580"/>
                </a:moveTo>
                <a:cubicBezTo>
                  <a:pt x="0" y="201295"/>
                  <a:pt x="201676" y="0"/>
                  <a:pt x="450341" y="0"/>
                </a:cubicBezTo>
                <a:cubicBezTo>
                  <a:pt x="699007" y="0"/>
                  <a:pt x="900683" y="201295"/>
                  <a:pt x="900683" y="449580"/>
                </a:cubicBezTo>
                <a:cubicBezTo>
                  <a:pt x="900683" y="697864"/>
                  <a:pt x="699007" y="899159"/>
                  <a:pt x="450341" y="899159"/>
                </a:cubicBezTo>
                <a:cubicBezTo>
                  <a:pt x="201676" y="899159"/>
                  <a:pt x="0" y="697864"/>
                  <a:pt x="0" y="449580"/>
                </a:cubicBezTo>
                <a:close/>
                <a:moveTo>
                  <a:pt x="-5759197" y="4059935"/>
                </a:moveTo>
              </a:path>
            </a:pathLst>
          </a:custGeom>
          <a:solidFill>
            <a:srgbClr val="EC660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21" name="Picture 501">
            <a:extLst>
              <a:ext uri="{FF2B5EF4-FFF2-40B4-BE49-F238E27FC236}">
                <a16:creationId xmlns:a16="http://schemas.microsoft.com/office/drawing/2014/main" id="{FD16BC74-CED3-DA64-91CC-F71B1816B4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5935" y="3844273"/>
            <a:ext cx="747235" cy="747235"/>
          </a:xfrm>
          <a:prstGeom prst="rect">
            <a:avLst/>
          </a:prstGeom>
          <a:noFill/>
        </p:spPr>
      </p:pic>
      <p:sp>
        <p:nvSpPr>
          <p:cNvPr id="23" name="Rectangle 504">
            <a:extLst>
              <a:ext uri="{FF2B5EF4-FFF2-40B4-BE49-F238E27FC236}">
                <a16:creationId xmlns:a16="http://schemas.microsoft.com/office/drawing/2014/main" id="{AFD82B9D-7E70-7B01-453F-59CE42105F4F}"/>
              </a:ext>
            </a:extLst>
          </p:cNvPr>
          <p:cNvSpPr/>
          <p:nvPr/>
        </p:nvSpPr>
        <p:spPr>
          <a:xfrm>
            <a:off x="605358" y="4669467"/>
            <a:ext cx="2142669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388596" algn="ctr"/>
            <a:r>
              <a:rPr lang="de-DE" sz="1000" b="1" dirty="0">
                <a:solidFill>
                  <a:srgbClr val="000000"/>
                </a:solidFill>
              </a:rPr>
              <a:t>Em</a:t>
            </a:r>
            <a:r>
              <a:rPr lang="de-DE" sz="1000" b="1" spc="-22" dirty="0">
                <a:solidFill>
                  <a:srgbClr val="000000"/>
                </a:solidFill>
              </a:rPr>
              <a:t>p</a:t>
            </a:r>
            <a:r>
              <a:rPr lang="de-DE" sz="1000" b="1" dirty="0">
                <a:solidFill>
                  <a:srgbClr val="000000"/>
                </a:solidFill>
              </a:rPr>
              <a:t>fang der </a:t>
            </a:r>
            <a:br>
              <a:rPr lang="de-DE" sz="1000" b="1" dirty="0">
                <a:solidFill>
                  <a:srgbClr val="000000"/>
                </a:solidFill>
              </a:rPr>
            </a:br>
            <a:r>
              <a:rPr lang="de-DE" sz="1000" b="1" dirty="0">
                <a:solidFill>
                  <a:srgbClr val="000000"/>
                </a:solidFill>
                <a:hlinkClick r:id="rId6"/>
              </a:rPr>
              <a:t>E-</a:t>
            </a:r>
            <a:r>
              <a:rPr lang="de-DE" sz="1000" b="1" spc="-28" dirty="0">
                <a:solidFill>
                  <a:srgbClr val="000000"/>
                </a:solidFill>
                <a:hlinkClick r:id="rId6"/>
              </a:rPr>
              <a:t>R</a:t>
            </a:r>
            <a:r>
              <a:rPr lang="de-DE" sz="1000" b="1" dirty="0">
                <a:solidFill>
                  <a:srgbClr val="000000"/>
                </a:solidFill>
                <a:hlinkClick r:id="rId6"/>
              </a:rPr>
              <a:t>echnung über E-Mail rechnungen@firma-muste</a:t>
            </a:r>
            <a:r>
              <a:rPr lang="de-DE" sz="1000" b="1" spc="-104" dirty="0">
                <a:solidFill>
                  <a:srgbClr val="000000"/>
                </a:solidFill>
                <a:hlinkClick r:id="rId6"/>
              </a:rPr>
              <a:t>r</a:t>
            </a:r>
            <a:r>
              <a:rPr lang="de-DE" sz="1000" b="1" dirty="0">
                <a:solidFill>
                  <a:srgbClr val="000000"/>
                </a:solidFill>
                <a:hlinkClick r:id="rId6"/>
              </a:rPr>
              <a:t>.de</a:t>
            </a:r>
          </a:p>
          <a:p>
            <a:pPr marL="388596"/>
            <a:endParaRPr lang="de-DE" sz="1000" b="1" dirty="0">
              <a:solidFill>
                <a:srgbClr val="000000"/>
              </a:solidFill>
              <a:hlinkClick r:id="rId6"/>
            </a:endParaRPr>
          </a:p>
        </p:txBody>
      </p:sp>
      <p:sp>
        <p:nvSpPr>
          <p:cNvPr id="25" name="Rectangle 506">
            <a:extLst>
              <a:ext uri="{FF2B5EF4-FFF2-40B4-BE49-F238E27FC236}">
                <a16:creationId xmlns:a16="http://schemas.microsoft.com/office/drawing/2014/main" id="{B4278DE2-6DC8-CDAE-D13C-19C9E0097769}"/>
              </a:ext>
            </a:extLst>
          </p:cNvPr>
          <p:cNvSpPr/>
          <p:nvPr/>
        </p:nvSpPr>
        <p:spPr>
          <a:xfrm>
            <a:off x="2709570" y="3988086"/>
            <a:ext cx="734560" cy="15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E-Rechnu</a:t>
            </a:r>
            <a:r>
              <a:rPr lang="de-DE" sz="1000" i="1" spc="-11" dirty="0">
                <a:solidFill>
                  <a:srgbClr val="000000"/>
                </a:solidFill>
              </a:rPr>
              <a:t>ng</a:t>
            </a:r>
          </a:p>
        </p:txBody>
      </p:sp>
      <p:sp>
        <p:nvSpPr>
          <p:cNvPr id="26" name="Rectangle 508">
            <a:extLst>
              <a:ext uri="{FF2B5EF4-FFF2-40B4-BE49-F238E27FC236}">
                <a16:creationId xmlns:a16="http://schemas.microsoft.com/office/drawing/2014/main" id="{30A86844-652B-01C8-B4E1-6B3823C21B0E}"/>
              </a:ext>
            </a:extLst>
          </p:cNvPr>
          <p:cNvSpPr/>
          <p:nvPr/>
        </p:nvSpPr>
        <p:spPr>
          <a:xfrm>
            <a:off x="3076850" y="4099070"/>
            <a:ext cx="36870" cy="15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34" i="1" dirty="0">
                <a:solidFill>
                  <a:srgbClr val="000000"/>
                </a:solidFill>
                <a:latin typeface="SegoeUI-Italic"/>
              </a:rPr>
              <a:t> </a:t>
            </a:r>
          </a:p>
        </p:txBody>
      </p:sp>
      <p:sp>
        <p:nvSpPr>
          <p:cNvPr id="27" name="Rectangle 509">
            <a:extLst>
              <a:ext uri="{FF2B5EF4-FFF2-40B4-BE49-F238E27FC236}">
                <a16:creationId xmlns:a16="http://schemas.microsoft.com/office/drawing/2014/main" id="{A86148B0-D000-A265-D260-942A8C81BF6C}"/>
              </a:ext>
            </a:extLst>
          </p:cNvPr>
          <p:cNvSpPr/>
          <p:nvPr/>
        </p:nvSpPr>
        <p:spPr>
          <a:xfrm>
            <a:off x="2795303" y="4298565"/>
            <a:ext cx="434414" cy="15914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senden</a:t>
            </a:r>
          </a:p>
        </p:txBody>
      </p:sp>
      <p:sp>
        <p:nvSpPr>
          <p:cNvPr id="30" name="Rectangle 512">
            <a:extLst>
              <a:ext uri="{FF2B5EF4-FFF2-40B4-BE49-F238E27FC236}">
                <a16:creationId xmlns:a16="http://schemas.microsoft.com/office/drawing/2014/main" id="{0DBFF286-2CC3-FC03-320F-7CDADB1CFC51}"/>
              </a:ext>
            </a:extLst>
          </p:cNvPr>
          <p:cNvSpPr/>
          <p:nvPr/>
        </p:nvSpPr>
        <p:spPr>
          <a:xfrm>
            <a:off x="5161745" y="3815776"/>
            <a:ext cx="828625" cy="313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54292"/>
            <a:r>
              <a:rPr lang="de-DE" sz="1000" i="1" dirty="0">
                <a:solidFill>
                  <a:srgbClr val="000000"/>
                </a:solidFill>
              </a:rPr>
              <a:t>E-Rechnu</a:t>
            </a:r>
            <a:r>
              <a:rPr lang="de-DE" sz="1000" i="1" spc="-11" dirty="0">
                <a:solidFill>
                  <a:srgbClr val="000000"/>
                </a:solidFill>
              </a:rPr>
              <a:t>n</a:t>
            </a:r>
            <a:r>
              <a:rPr lang="de-DE" sz="1000" i="1" dirty="0">
                <a:solidFill>
                  <a:srgbClr val="000000"/>
                </a:solidFill>
              </a:rPr>
              <a:t>g </a:t>
            </a:r>
          </a:p>
          <a:p>
            <a:pPr>
              <a:lnSpc>
                <a:spcPts val="1238"/>
              </a:lnSpc>
            </a:pPr>
            <a:r>
              <a:rPr lang="de-DE" sz="1000" i="1" dirty="0">
                <a:solidFill>
                  <a:srgbClr val="000000"/>
                </a:solidFill>
              </a:rPr>
              <a:t>speichern</a:t>
            </a:r>
            <a:r>
              <a:rPr lang="de-DE" sz="1000" i="1" spc="-26" dirty="0">
                <a:solidFill>
                  <a:srgbClr val="000000"/>
                </a:solidFill>
              </a:rPr>
              <a:t> </a:t>
            </a:r>
            <a:r>
              <a:rPr lang="de-DE" sz="1000" i="1" dirty="0">
                <a:solidFill>
                  <a:srgbClr val="000000"/>
                </a:solidFill>
              </a:rPr>
              <a:t>und</a:t>
            </a:r>
          </a:p>
        </p:txBody>
      </p:sp>
      <p:sp>
        <p:nvSpPr>
          <p:cNvPr id="227" name="Rectangle 513">
            <a:extLst>
              <a:ext uri="{FF2B5EF4-FFF2-40B4-BE49-F238E27FC236}">
                <a16:creationId xmlns:a16="http://schemas.microsoft.com/office/drawing/2014/main" id="{6ACCEFAA-3C5F-A2B1-55C9-C88248F7DC98}"/>
              </a:ext>
            </a:extLst>
          </p:cNvPr>
          <p:cNvSpPr/>
          <p:nvPr/>
        </p:nvSpPr>
        <p:spPr>
          <a:xfrm>
            <a:off x="5161745" y="4307512"/>
            <a:ext cx="921727" cy="3130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GoBD-konform </a:t>
            </a:r>
          </a:p>
          <a:p>
            <a:pPr marL="114299">
              <a:lnSpc>
                <a:spcPts val="1238"/>
              </a:lnSpc>
            </a:pPr>
            <a:r>
              <a:rPr lang="de-DE" sz="1000" i="1" dirty="0">
                <a:solidFill>
                  <a:srgbClr val="000000"/>
                </a:solidFill>
              </a:rPr>
              <a:t>archivieren</a:t>
            </a:r>
          </a:p>
        </p:txBody>
      </p:sp>
      <p:sp>
        <p:nvSpPr>
          <p:cNvPr id="230" name="Rectangle 516">
            <a:extLst>
              <a:ext uri="{FF2B5EF4-FFF2-40B4-BE49-F238E27FC236}">
                <a16:creationId xmlns:a16="http://schemas.microsoft.com/office/drawing/2014/main" id="{1702EA0B-C33F-BEFB-0963-D059906C5EB8}"/>
              </a:ext>
            </a:extLst>
          </p:cNvPr>
          <p:cNvSpPr/>
          <p:nvPr/>
        </p:nvSpPr>
        <p:spPr>
          <a:xfrm>
            <a:off x="3245689" y="4667280"/>
            <a:ext cx="2051848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  <a:latin typeface="SegoeUI-Bold"/>
              </a:rPr>
              <a:t>D</a:t>
            </a:r>
            <a:r>
              <a:rPr lang="de-DE" sz="1000" b="1" spc="-83" dirty="0">
                <a:solidFill>
                  <a:srgbClr val="000000"/>
                </a:solidFill>
                <a:latin typeface="SegoeUI-Bold"/>
              </a:rPr>
              <a:t>A</a:t>
            </a:r>
            <a:r>
              <a:rPr lang="de-DE" sz="1000" b="1" dirty="0">
                <a:solidFill>
                  <a:srgbClr val="000000"/>
                </a:solidFill>
                <a:latin typeface="SegoeUI-Bold"/>
              </a:rPr>
              <a:t>TEV Upl</a:t>
            </a:r>
            <a:r>
              <a:rPr lang="de-DE" sz="1000" b="1" spc="-13" dirty="0">
                <a:solidFill>
                  <a:srgbClr val="000000"/>
                </a:solidFill>
                <a:latin typeface="SegoeUI-Bold"/>
              </a:rPr>
              <a:t>o</a:t>
            </a:r>
            <a:r>
              <a:rPr lang="de-DE" sz="1000" b="1" dirty="0">
                <a:solidFill>
                  <a:srgbClr val="000000"/>
                </a:solidFill>
                <a:latin typeface="SegoeUI-Bold"/>
              </a:rPr>
              <a:t>ad Mail</a:t>
            </a:r>
            <a:endParaRPr lang="de-DE" sz="1000" i="1" dirty="0">
              <a:solidFill>
                <a:srgbClr val="000000"/>
              </a:solidFill>
              <a:latin typeface="SegoeUI-Italic"/>
            </a:endParaRPr>
          </a:p>
        </p:txBody>
      </p:sp>
      <p:sp>
        <p:nvSpPr>
          <p:cNvPr id="240" name="Rectangle 519">
            <a:extLst>
              <a:ext uri="{FF2B5EF4-FFF2-40B4-BE49-F238E27FC236}">
                <a16:creationId xmlns:a16="http://schemas.microsoft.com/office/drawing/2014/main" id="{7023707E-3A81-6B0F-B903-B70E2FD1639C}"/>
              </a:ext>
            </a:extLst>
          </p:cNvPr>
          <p:cNvSpPr/>
          <p:nvPr/>
        </p:nvSpPr>
        <p:spPr>
          <a:xfrm>
            <a:off x="8248733" y="4821168"/>
            <a:ext cx="1281613" cy="800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Finanzbuchführung</a:t>
            </a:r>
          </a:p>
          <a:p>
            <a:pPr algn="ctr"/>
            <a:r>
              <a:rPr lang="de-DE" sz="1000" b="1" i="1" dirty="0">
                <a:solidFill>
                  <a:srgbClr val="000000"/>
                </a:solidFill>
              </a:rPr>
              <a:t>Beim Steuerberater</a:t>
            </a:r>
            <a:endParaRPr lang="de-DE" sz="1000" i="1" dirty="0">
              <a:solidFill>
                <a:srgbClr val="000000"/>
              </a:solidFill>
            </a:endParaRPr>
          </a:p>
          <a:p>
            <a:pPr marL="238601">
              <a:lnSpc>
                <a:spcPts val="1349"/>
              </a:lnSpc>
            </a:pPr>
            <a:endParaRPr lang="de-DE" sz="1000" b="1" i="1" dirty="0">
              <a:solidFill>
                <a:srgbClr val="000000"/>
              </a:solidFill>
            </a:endParaRPr>
          </a:p>
          <a:p>
            <a:pPr marL="238601">
              <a:lnSpc>
                <a:spcPts val="1349"/>
              </a:lnSpc>
            </a:pPr>
            <a:endParaRPr lang="de-DE" sz="1000" i="1" dirty="0">
              <a:solidFill>
                <a:srgbClr val="000000"/>
              </a:solidFill>
            </a:endParaRPr>
          </a:p>
          <a:p>
            <a:pPr marL="128587">
              <a:lnSpc>
                <a:spcPts val="1349"/>
              </a:lnSpc>
            </a:pPr>
            <a:endParaRPr lang="de-DE" sz="1000" i="1" dirty="0">
              <a:solidFill>
                <a:srgbClr val="000000"/>
              </a:solidFill>
            </a:endParaRPr>
          </a:p>
        </p:txBody>
      </p:sp>
      <p:sp>
        <p:nvSpPr>
          <p:cNvPr id="246" name="Rectangle 525">
            <a:extLst>
              <a:ext uri="{FF2B5EF4-FFF2-40B4-BE49-F238E27FC236}">
                <a16:creationId xmlns:a16="http://schemas.microsoft.com/office/drawing/2014/main" id="{A864848A-3FF4-D4FC-85E3-CA27A73CB4BB}"/>
              </a:ext>
            </a:extLst>
          </p:cNvPr>
          <p:cNvSpPr/>
          <p:nvPr/>
        </p:nvSpPr>
        <p:spPr>
          <a:xfrm>
            <a:off x="7038643" y="3962708"/>
            <a:ext cx="953594" cy="4263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0003"/>
            <a:r>
              <a:rPr lang="de-DE" sz="1000" i="1" dirty="0">
                <a:solidFill>
                  <a:srgbClr val="000000"/>
                </a:solidFill>
              </a:rPr>
              <a:t>Weitergabe</a:t>
            </a:r>
            <a:r>
              <a:rPr lang="de-DE" sz="1000" i="1" spc="-24" dirty="0">
                <a:solidFill>
                  <a:srgbClr val="000000"/>
                </a:solidFill>
              </a:rPr>
              <a:t> </a:t>
            </a:r>
            <a:r>
              <a:rPr lang="de-DE" sz="1000" i="1" dirty="0">
                <a:solidFill>
                  <a:srgbClr val="000000"/>
                </a:solidFill>
              </a:rPr>
              <a:t>und</a:t>
            </a:r>
          </a:p>
          <a:p>
            <a:pPr>
              <a:lnSpc>
                <a:spcPts val="2475"/>
              </a:lnSpc>
            </a:pPr>
            <a:r>
              <a:rPr lang="de-DE" sz="1000" i="1" dirty="0">
                <a:solidFill>
                  <a:srgbClr val="000000"/>
                </a:solidFill>
              </a:rPr>
              <a:t> Zahlung</a:t>
            </a:r>
            <a:r>
              <a:rPr lang="de-DE" sz="1000" i="1" spc="-13" dirty="0">
                <a:solidFill>
                  <a:srgbClr val="000000"/>
                </a:solidFill>
              </a:rPr>
              <a:t> </a:t>
            </a:r>
            <a:r>
              <a:rPr lang="de-DE" sz="1000" i="1" dirty="0">
                <a:solidFill>
                  <a:srgbClr val="000000"/>
                </a:solidFill>
              </a:rPr>
              <a:t>tätigen</a:t>
            </a:r>
          </a:p>
        </p:txBody>
      </p:sp>
      <p:sp>
        <p:nvSpPr>
          <p:cNvPr id="254" name="Rectangle 527">
            <a:extLst>
              <a:ext uri="{FF2B5EF4-FFF2-40B4-BE49-F238E27FC236}">
                <a16:creationId xmlns:a16="http://schemas.microsoft.com/office/drawing/2014/main" id="{0C176EEE-24EB-6C86-8B3A-2E4E39482A20}"/>
              </a:ext>
            </a:extLst>
          </p:cNvPr>
          <p:cNvSpPr/>
          <p:nvPr/>
        </p:nvSpPr>
        <p:spPr>
          <a:xfrm>
            <a:off x="5552716" y="4791295"/>
            <a:ext cx="1899092" cy="4937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Modul</a:t>
            </a:r>
            <a:r>
              <a:rPr lang="de-DE" sz="1125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de-DE" sz="1000" b="1" dirty="0">
                <a:solidFill>
                  <a:srgbClr val="000000"/>
                </a:solidFill>
              </a:rPr>
              <a:t>D</a:t>
            </a:r>
            <a:r>
              <a:rPr lang="de-DE" sz="1000" b="1" spc="-83" dirty="0">
                <a:solidFill>
                  <a:srgbClr val="000000"/>
                </a:solidFill>
              </a:rPr>
              <a:t>A</a:t>
            </a:r>
            <a:r>
              <a:rPr lang="de-DE" sz="1000" b="1" dirty="0">
                <a:solidFill>
                  <a:srgbClr val="000000"/>
                </a:solidFill>
              </a:rPr>
              <a:t>TEV Belege online </a:t>
            </a:r>
          </a:p>
          <a:p>
            <a:pPr marL="22859" algn="ctr">
              <a:lnSpc>
                <a:spcPts val="1351"/>
              </a:lnSpc>
            </a:pPr>
            <a:r>
              <a:rPr lang="de-DE" sz="1000" i="1" dirty="0">
                <a:solidFill>
                  <a:srgbClr val="000000"/>
                </a:solidFill>
              </a:rPr>
              <a:t>(D</a:t>
            </a:r>
            <a:r>
              <a:rPr lang="de-DE" sz="1000" i="1" spc="-83" dirty="0">
                <a:solidFill>
                  <a:srgbClr val="000000"/>
                </a:solidFill>
              </a:rPr>
              <a:t>A</a:t>
            </a:r>
            <a:r>
              <a:rPr lang="de-DE" sz="1000" i="1" dirty="0">
                <a:solidFill>
                  <a:srgbClr val="000000"/>
                </a:solidFill>
              </a:rPr>
              <a:t>TEV Unternehmen online)</a:t>
            </a:r>
          </a:p>
        </p:txBody>
      </p:sp>
      <p:pic>
        <p:nvPicPr>
          <p:cNvPr id="5" name="Picture 502">
            <a:extLst>
              <a:ext uri="{FF2B5EF4-FFF2-40B4-BE49-F238E27FC236}">
                <a16:creationId xmlns:a16="http://schemas.microsoft.com/office/drawing/2014/main" id="{235A94AB-4C4E-DC5D-AD2A-58C7CEFF954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22682" y="4134420"/>
            <a:ext cx="1636670" cy="118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6763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90435-814B-544A-E371-58C486F3E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Text, Schaltung, orange, Farbigkeit enthält.&#10;&#10;Automatisch generierte Beschreibung">
            <a:extLst>
              <a:ext uri="{FF2B5EF4-FFF2-40B4-BE49-F238E27FC236}">
                <a16:creationId xmlns:a16="http://schemas.microsoft.com/office/drawing/2014/main" id="{A835F0B4-00FE-FD38-865B-2A7DC628E5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0C5FBB85-3428-8340-29CF-070D22D93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517"/>
            <a:ext cx="10607936" cy="3861226"/>
          </a:xfrm>
        </p:spPr>
        <p:txBody>
          <a:bodyPr/>
          <a:lstStyle/>
          <a:p>
            <a:pPr lvl="1">
              <a:lnSpc>
                <a:spcPts val="3000"/>
              </a:lnSpc>
              <a:buClr>
                <a:srgbClr val="FF6600"/>
              </a:buClr>
            </a:pPr>
            <a:endParaRPr lang="de-DE" sz="24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0D661378-47C8-C42E-E4AC-5B47221B3B8F}"/>
              </a:ext>
            </a:extLst>
          </p:cNvPr>
          <p:cNvSpPr txBox="1">
            <a:spLocks/>
          </p:cNvSpPr>
          <p:nvPr/>
        </p:nvSpPr>
        <p:spPr>
          <a:xfrm>
            <a:off x="828000" y="2831999"/>
            <a:ext cx="10446552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3.2 Praxis Rechnungsausgang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D282062-129B-DA26-C6A5-DBD2A9FEF00E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0FD153D9-30E0-2F6B-649F-FFE1437344A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21982E03-87C7-45F2-41DD-AAC35E6C5354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301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3">
            <a:extLst>
              <a:ext uri="{FF2B5EF4-FFF2-40B4-BE49-F238E27FC236}">
                <a16:creationId xmlns:a16="http://schemas.microsoft.com/office/drawing/2014/main" id="{8A401122-EE10-8145-9EA8-D79347ADAB6A}"/>
              </a:ext>
            </a:extLst>
          </p:cNvPr>
          <p:cNvSpPr txBox="1">
            <a:spLocks/>
          </p:cNvSpPr>
          <p:nvPr/>
        </p:nvSpPr>
        <p:spPr>
          <a:xfrm>
            <a:off x="828000" y="1411851"/>
            <a:ext cx="9221854" cy="852785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de-DE" dirty="0"/>
              <a:t>Vorstellung</a:t>
            </a:r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50A18EB8-6CA9-C026-8ED5-5A85E21CB074}"/>
              </a:ext>
            </a:extLst>
          </p:cNvPr>
          <p:cNvSpPr txBox="1">
            <a:spLocks/>
          </p:cNvSpPr>
          <p:nvPr/>
        </p:nvSpPr>
        <p:spPr>
          <a:xfrm>
            <a:off x="731412" y="4511480"/>
            <a:ext cx="4291352" cy="1422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br>
              <a:rPr lang="de-DE" sz="1800" dirty="0">
                <a:solidFill>
                  <a:srgbClr val="000000"/>
                </a:solidFill>
                <a:latin typeface="Roboto" panose="02000000000000000000" pitchFamily="2" charset="0"/>
              </a:rPr>
            </a:br>
            <a:endParaRPr lang="de-DE" sz="18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10" name="Inhaltsplatzhalter 4">
            <a:extLst>
              <a:ext uri="{FF2B5EF4-FFF2-40B4-BE49-F238E27FC236}">
                <a16:creationId xmlns:a16="http://schemas.microsoft.com/office/drawing/2014/main" id="{14721E41-3F38-03D9-14F8-16DDBA780DA0}"/>
              </a:ext>
            </a:extLst>
          </p:cNvPr>
          <p:cNvSpPr txBox="1">
            <a:spLocks/>
          </p:cNvSpPr>
          <p:nvPr/>
        </p:nvSpPr>
        <p:spPr>
          <a:xfrm>
            <a:off x="731412" y="4241019"/>
            <a:ext cx="5512979" cy="1422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br>
              <a:rPr lang="de-DE" sz="1800" dirty="0">
                <a:solidFill>
                  <a:srgbClr val="000000"/>
                </a:solidFill>
                <a:latin typeface="Roboto" panose="02000000000000000000" pitchFamily="2" charset="0"/>
              </a:rPr>
            </a:br>
            <a:endParaRPr lang="de-DE" sz="18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4116E1B0-00FD-197E-9F96-67C239244B6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1" y="529780"/>
            <a:ext cx="3618230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>
                <a:latin typeface="Roboto Slab"/>
                <a:ea typeface="Roboto Slab"/>
                <a:cs typeface="Roboto Slab"/>
              </a:rPr>
              <a:t>E-Rechnung | Der Referent</a:t>
            </a:r>
            <a:endParaRPr lang="de-DE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88F14BCF-6FF9-65DC-8862-33D7A1683E5B}"/>
              </a:ext>
            </a:extLst>
          </p:cNvPr>
          <p:cNvSpPr txBox="1">
            <a:spLocks/>
          </p:cNvSpPr>
          <p:nvPr/>
        </p:nvSpPr>
        <p:spPr>
          <a:xfrm>
            <a:off x="5349171" y="2576453"/>
            <a:ext cx="6727213" cy="25903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400" b="1" dirty="0">
                <a:solidFill>
                  <a:srgbClr val="EC6608"/>
                </a:solidFill>
                <a:latin typeface="+mj-lt"/>
              </a:rPr>
              <a:t>Bernhard </a:t>
            </a:r>
            <a:r>
              <a:rPr lang="de-DE" sz="2400" b="1" dirty="0" err="1">
                <a:solidFill>
                  <a:srgbClr val="EC6608"/>
                </a:solidFill>
                <a:latin typeface="+mj-lt"/>
              </a:rPr>
              <a:t>Holleitner</a:t>
            </a:r>
            <a:endParaRPr lang="de-DE" sz="2400" b="1" dirty="0">
              <a:solidFill>
                <a:srgbClr val="EC6608"/>
              </a:solidFill>
              <a:latin typeface="+mj-lt"/>
            </a:endParaRPr>
          </a:p>
          <a:p>
            <a:pPr marL="0" indent="0">
              <a:lnSpc>
                <a:spcPts val="700"/>
              </a:lnSpc>
              <a:buNone/>
            </a:pPr>
            <a:r>
              <a:rPr lang="de-DE" sz="1200" b="1" dirty="0">
                <a:solidFill>
                  <a:srgbClr val="006C3B"/>
                </a:solidFill>
              </a:rPr>
              <a:t>Steuerberater</a:t>
            </a:r>
          </a:p>
          <a:p>
            <a:pPr marL="0" indent="0">
              <a:lnSpc>
                <a:spcPts val="700"/>
              </a:lnSpc>
              <a:buNone/>
            </a:pPr>
            <a:r>
              <a:rPr lang="de-DE" sz="1200" dirty="0">
                <a:solidFill>
                  <a:srgbClr val="006C3B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Geschäftsführer</a:t>
            </a:r>
          </a:p>
          <a:p>
            <a:pPr marL="0" indent="0">
              <a:lnSpc>
                <a:spcPts val="700"/>
              </a:lnSpc>
              <a:buNone/>
            </a:pPr>
            <a:endParaRPr lang="de-DE" sz="1200" dirty="0">
              <a:solidFill>
                <a:srgbClr val="006C3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1400" b="1" i="0" dirty="0">
                <a:solidFill>
                  <a:srgbClr val="EC6608"/>
                </a:solidFill>
                <a:effectLst/>
                <a:highlight>
                  <a:srgbClr val="FFFFFF"/>
                </a:highlight>
                <a:latin typeface="+mj-lt"/>
              </a:rPr>
              <a:t>HSP STEUER </a:t>
            </a:r>
            <a:r>
              <a:rPr lang="de-DE" sz="1400" b="1" i="0" dirty="0" err="1">
                <a:solidFill>
                  <a:srgbClr val="EC6608"/>
                </a:solidFill>
                <a:effectLst/>
                <a:highlight>
                  <a:srgbClr val="FFFFFF"/>
                </a:highlight>
                <a:latin typeface="+mj-lt"/>
              </a:rPr>
              <a:t>Holleitner</a:t>
            </a:r>
            <a:r>
              <a:rPr lang="de-DE" sz="1400" b="1" dirty="0">
                <a:solidFill>
                  <a:srgbClr val="EC6608"/>
                </a:solidFill>
                <a:highlight>
                  <a:srgbClr val="FFFFFF"/>
                </a:highlight>
                <a:latin typeface="+mj-lt"/>
              </a:rPr>
              <a:t> </a:t>
            </a:r>
            <a:r>
              <a:rPr lang="de-DE" sz="1400" b="1" i="0" dirty="0">
                <a:solidFill>
                  <a:srgbClr val="EC6608"/>
                </a:solidFill>
                <a:effectLst/>
                <a:highlight>
                  <a:srgbClr val="FFFFFF"/>
                </a:highlight>
                <a:latin typeface="+mj-lt"/>
              </a:rPr>
              <a:t>Steuerberatungsgesellschaft mbH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200" dirty="0">
                <a:solidFill>
                  <a:srgbClr val="006C3B"/>
                </a:solidFill>
                <a:latin typeface="Roboto" panose="02000000000000000000" pitchFamily="2" charset="0"/>
              </a:rPr>
              <a:t>Marktplatz 5, 83471 Berchtesgaden</a:t>
            </a:r>
            <a:br>
              <a:rPr lang="de-DE" sz="1200" dirty="0">
                <a:solidFill>
                  <a:srgbClr val="006C3B"/>
                </a:solidFill>
                <a:latin typeface="Roboto" panose="02000000000000000000" pitchFamily="2" charset="0"/>
              </a:rPr>
            </a:br>
            <a:r>
              <a:rPr lang="de-DE" sz="1200" dirty="0">
                <a:solidFill>
                  <a:srgbClr val="006C3B"/>
                </a:solidFill>
                <a:latin typeface="Roboto" panose="02000000000000000000" pitchFamily="2" charset="0"/>
              </a:rPr>
              <a:t>Tel: +49 8652 9637-0</a:t>
            </a:r>
            <a:br>
              <a:rPr lang="de-DE" sz="1200" dirty="0">
                <a:solidFill>
                  <a:srgbClr val="006C3B"/>
                </a:solidFill>
                <a:latin typeface="Roboto" panose="02000000000000000000" pitchFamily="2" charset="0"/>
              </a:rPr>
            </a:br>
            <a:r>
              <a:rPr lang="de-DE" sz="1200" dirty="0">
                <a:solidFill>
                  <a:srgbClr val="006C3B"/>
                </a:solidFill>
                <a:latin typeface="Roboto" panose="02000000000000000000" pitchFamily="2" charset="0"/>
              </a:rPr>
              <a:t>E-Mail: berchtesgaden@hsp-steuer.de</a:t>
            </a:r>
            <a:endParaRPr lang="de-DE" sz="1200" dirty="0">
              <a:solidFill>
                <a:srgbClr val="006C3B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lnSpc>
                <a:spcPts val="2500"/>
              </a:lnSpc>
              <a:buNone/>
            </a:pPr>
            <a:br>
              <a:rPr lang="de-DE" sz="1800" dirty="0">
                <a:solidFill>
                  <a:srgbClr val="000000"/>
                </a:solidFill>
                <a:latin typeface="Roboto" panose="02000000000000000000" pitchFamily="2" charset="0"/>
              </a:rPr>
            </a:br>
            <a:endParaRPr lang="de-DE" sz="1800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pic>
        <p:nvPicPr>
          <p:cNvPr id="17" name="Grafik 16" descr="Ein Bild, das Menschliches Gesicht, Brille, Lächeln, Vorderkopf enthält.&#10;&#10;Automatisch generierte Beschreibung">
            <a:extLst>
              <a:ext uri="{FF2B5EF4-FFF2-40B4-BE49-F238E27FC236}">
                <a16:creationId xmlns:a16="http://schemas.microsoft.com/office/drawing/2014/main" id="{0BD30EFB-62EA-DF23-66F3-30919ECC3A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3540" y="2535097"/>
            <a:ext cx="2392427" cy="2392427"/>
          </a:xfrm>
          <a:prstGeom prst="rect">
            <a:avLst/>
          </a:prstGeom>
        </p:spPr>
      </p:pic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88F14BCF-6FF9-65DC-8862-33D7A1683E5B}"/>
              </a:ext>
            </a:extLst>
          </p:cNvPr>
          <p:cNvSpPr txBox="1">
            <a:spLocks/>
          </p:cNvSpPr>
          <p:nvPr/>
        </p:nvSpPr>
        <p:spPr>
          <a:xfrm>
            <a:off x="6749939" y="2908695"/>
            <a:ext cx="3381928" cy="14224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500"/>
              </a:lnSpc>
              <a:buNone/>
            </a:pPr>
            <a:endParaRPr lang="de-DE" sz="1200" dirty="0">
              <a:solidFill>
                <a:srgbClr val="006C3B"/>
              </a:solidFill>
              <a:latin typeface="Roboto" panose="02000000000000000000" pitchFamily="2" charset="0"/>
            </a:endParaRPr>
          </a:p>
          <a:p>
            <a:pPr marL="0" indent="0">
              <a:lnSpc>
                <a:spcPts val="2500"/>
              </a:lnSpc>
              <a:buNone/>
            </a:pPr>
            <a:br>
              <a:rPr lang="de-DE" sz="1200" dirty="0">
                <a:solidFill>
                  <a:srgbClr val="006C3B"/>
                </a:solidFill>
                <a:latin typeface="Roboto" panose="02000000000000000000" pitchFamily="2" charset="0"/>
              </a:rPr>
            </a:br>
            <a:endParaRPr lang="de-DE" sz="1200" dirty="0">
              <a:solidFill>
                <a:srgbClr val="006C3B"/>
              </a:solidFill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18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2333385"/>
            <a:ext cx="10683240" cy="4344887"/>
          </a:xfrm>
        </p:spPr>
        <p:txBody>
          <a:bodyPr lIns="90000" numCol="2">
            <a:normAutofit/>
          </a:bodyPr>
          <a:lstStyle/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r>
              <a:rPr lang="de-DE" sz="1600" dirty="0"/>
              <a:t>Führt ein Unternehmer Lieferungen oder sonstige Leistungen aus, ist er </a:t>
            </a:r>
            <a:r>
              <a:rPr lang="de-DE" sz="1600" b="1" dirty="0"/>
              <a:t>berechtigt</a:t>
            </a:r>
            <a:r>
              <a:rPr lang="de-DE" sz="1600" dirty="0"/>
              <a:t>, Rechnungen auszustellen. 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r>
              <a:rPr lang="de-DE" sz="1600" dirty="0"/>
              <a:t>Pflicht zur Rechnungsstellung besteht </a:t>
            </a:r>
            <a:r>
              <a:rPr lang="de-DE" sz="1600" b="1" dirty="0"/>
              <a:t>auch für Kleinunternehmer nach §19 UStG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r>
              <a:rPr lang="de-DE" sz="1600" b="1" dirty="0"/>
              <a:t>Vermietungsleistung ist eine Grundstücksleistung. </a:t>
            </a:r>
            <a:r>
              <a:rPr lang="de-DE" sz="1600" dirty="0"/>
              <a:t>Hier besteht immer eine Pflicht zur Rechnungsausstellung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endParaRPr lang="de-DE" sz="1600" dirty="0"/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endParaRPr lang="de-DE" sz="1600" dirty="0"/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endParaRPr lang="de-DE" sz="1600" dirty="0"/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endParaRPr lang="de-DE" sz="1600" dirty="0"/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endParaRPr lang="de-DE" sz="1600" dirty="0"/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</a:pPr>
            <a:r>
              <a:rPr lang="de-DE" sz="1600" dirty="0"/>
              <a:t>ABER: Bei steuerpflichtigen sonstigen Leistungen nach </a:t>
            </a:r>
            <a:br>
              <a:rPr lang="de-DE" sz="1600" dirty="0"/>
            </a:br>
            <a:r>
              <a:rPr lang="de-DE" sz="1600" dirty="0"/>
              <a:t>§ 4 Nr. 12 UStG (u.a. steuerpflichtige Grundstücks-vermietung, </a:t>
            </a:r>
            <a:r>
              <a:rPr lang="de-DE" sz="1600" b="1" dirty="0">
                <a:solidFill>
                  <a:srgbClr val="FF0000"/>
                </a:solidFill>
              </a:rPr>
              <a:t>Übernachtungen in Hotels und Pensionen</a:t>
            </a:r>
            <a:r>
              <a:rPr lang="de-DE" sz="1600" dirty="0"/>
              <a:t>, Abstellplatzvermietung, Vermietung Campingflächen) </a:t>
            </a:r>
            <a:r>
              <a:rPr lang="de-DE" sz="1600" b="1" dirty="0"/>
              <a:t>verzichtet die Verwaltung auf die Pflicht zur Rechnungserstellung</a:t>
            </a:r>
            <a:r>
              <a:rPr lang="de-DE" sz="1600" dirty="0"/>
              <a:t>, wenn die </a:t>
            </a:r>
            <a:r>
              <a:rPr lang="de-DE" sz="1600" b="1" dirty="0"/>
              <a:t>Leistung nicht an einen Unternehmer </a:t>
            </a:r>
            <a:r>
              <a:rPr lang="de-DE" sz="1600" dirty="0"/>
              <a:t>erbracht wurde.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  <a:buFont typeface="Wingdings" panose="05000000000000000000" pitchFamily="2" charset="2"/>
              <a:buChar char="è"/>
            </a:pPr>
            <a:endParaRPr lang="de-DE" sz="2000" dirty="0"/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  <a:buFont typeface="Wingdings" panose="05000000000000000000" pitchFamily="2" charset="2"/>
              <a:buChar char="è"/>
            </a:pPr>
            <a:r>
              <a:rPr lang="de-DE" sz="2000" dirty="0">
                <a:solidFill>
                  <a:srgbClr val="FF6600"/>
                </a:solidFill>
              </a:rPr>
              <a:t>Verpflichtung (nur) wenn </a:t>
            </a:r>
            <a:r>
              <a:rPr lang="de-DE" sz="2000" b="1" dirty="0">
                <a:solidFill>
                  <a:srgbClr val="FF6600"/>
                </a:solidFill>
              </a:rPr>
              <a:t>Leistungsempfänger ein Unternehmer</a:t>
            </a:r>
            <a:r>
              <a:rPr lang="de-DE" sz="2000" dirty="0">
                <a:solidFill>
                  <a:srgbClr val="FF6600"/>
                </a:solidFill>
              </a:rPr>
              <a:t> ist </a:t>
            </a:r>
          </a:p>
          <a:p>
            <a:pPr>
              <a:lnSpc>
                <a:spcPts val="2200"/>
              </a:lnSpc>
              <a:spcBef>
                <a:spcPts val="600"/>
              </a:spcBef>
              <a:buClr>
                <a:srgbClr val="EC6608"/>
              </a:buClr>
              <a:buFont typeface="Wingdings" panose="05000000000000000000" pitchFamily="2" charset="2"/>
              <a:buChar char="è"/>
            </a:pPr>
            <a:r>
              <a:rPr lang="de-DE" sz="2000" b="1" dirty="0">
                <a:solidFill>
                  <a:srgbClr val="FF6600"/>
                </a:solidFill>
                <a:sym typeface="Wingdings" panose="05000000000000000000" pitchFamily="2" charset="2"/>
              </a:rPr>
              <a:t> keine Pflicht zur Rechnungsstellung an einen „privaten“ Gast</a:t>
            </a:r>
            <a:endParaRPr lang="de-DE" sz="2000" b="1" dirty="0">
              <a:solidFill>
                <a:srgbClr val="FF6600"/>
              </a:solidFill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Pflicht zur Rechnungstellung durch Gastgeber</a:t>
            </a:r>
          </a:p>
        </p:txBody>
      </p:sp>
      <p:sp>
        <p:nvSpPr>
          <p:cNvPr id="5" name="Textplatzhalter 2">
            <a:extLst>
              <a:ext uri="{FF2B5EF4-FFF2-40B4-BE49-F238E27FC236}">
                <a16:creationId xmlns:a16="http://schemas.microsoft.com/office/drawing/2014/main" id="{69DEC7E9-12B5-5D1B-3C20-58AD6C661D6F}"/>
              </a:ext>
            </a:extLst>
          </p:cNvPr>
          <p:cNvSpPr txBox="1">
            <a:spLocks/>
          </p:cNvSpPr>
          <p:nvPr/>
        </p:nvSpPr>
        <p:spPr>
          <a:xfrm>
            <a:off x="831850" y="516902"/>
            <a:ext cx="5955315" cy="288028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latin typeface="+mj-lt"/>
                <a:ea typeface="Roboto" panose="02000000000000000000" pitchFamily="2" charset="0"/>
                <a:cs typeface="Roboto Slab"/>
              </a:rPr>
              <a:t>1. (Elektronische) Rechnung </a:t>
            </a:r>
            <a:r>
              <a:rPr lang="de-DE" sz="1300" b="1" dirty="0">
                <a:latin typeface="+mj-lt"/>
                <a:ea typeface="Roboto" panose="02000000000000000000" pitchFamily="2" charset="0"/>
                <a:cs typeface="Roboto Slab"/>
              </a:rPr>
              <a:t>heute</a:t>
            </a:r>
            <a:r>
              <a:rPr lang="de-DE" b="1" dirty="0">
                <a:latin typeface="+mj-lt"/>
                <a:ea typeface="Roboto" panose="02000000000000000000" pitchFamily="2" charset="0"/>
                <a:cs typeface="Roboto Slab"/>
              </a:rPr>
              <a:t> und morgen </a:t>
            </a:r>
            <a:endParaRPr lang="de-DE" b="1" dirty="0"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30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7EA0C9B1-756D-6D1D-FD02-C1CFB308F880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600" dirty="0"/>
              <a:t>Rechtsquellen</a:t>
            </a:r>
          </a:p>
          <a:p>
            <a:r>
              <a:rPr lang="de-DE" sz="1600" dirty="0"/>
              <a:t>Es ist ernstlich zweifelhaft, ob das in § 12 Abs. 2 Nr. 11 Satz 2 UStG im nationalen Recht angeordnete Aufteilungsgebot für Leistungen, die nicht unmittelbar der Vermietung dienen, mit Unionsrecht vereinbar ist (Anschluss an den BFH Beschluss vom 26.05.2021 - V R 22/20, BFH/NV 2021, S. 1316)</a:t>
            </a:r>
          </a:p>
          <a:p>
            <a:r>
              <a:rPr lang="de-DE" sz="1600" dirty="0"/>
              <a:t>BFH EuGH-Vorlage vom 10.01.2024 - XI R 11/23 (XI R 34/20), XI R 11/23, XI R 34/20 (veröffentlicht am 13.06.2024)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23D6C4-9A3E-5BD6-47B3-5BD04FE91069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de-DE" dirty="0"/>
              <a:t>Wir empfehlen dringend bei Rechnungen an private Gäste (Nichtunternehmer) die </a:t>
            </a:r>
            <a:r>
              <a:rPr lang="de-DE" b="1" dirty="0"/>
              <a:t>Umsatzsteuer nicht offen auszuweisen </a:t>
            </a:r>
            <a:r>
              <a:rPr lang="de-DE" dirty="0"/>
              <a:t>/ zu unterdrücken</a:t>
            </a:r>
          </a:p>
          <a:p>
            <a:r>
              <a:rPr lang="de-DE" b="1" dirty="0"/>
              <a:t>Es sollte nur eine Quittung mit Brutto-Beträgen ausgestellt werden!</a:t>
            </a:r>
          </a:p>
          <a:p>
            <a:r>
              <a:rPr lang="de-DE" b="1" dirty="0"/>
              <a:t>E-Rechnungen daher nur an Unternehmer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BD9DC715-AA68-E45E-62AE-2EADF71F9F6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51B13F5-8B09-B83B-44A1-B494E7630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Kein Ausweis der </a:t>
            </a:r>
            <a:r>
              <a:rPr lang="de-DE" dirty="0" err="1"/>
              <a:t>USt</a:t>
            </a:r>
            <a:r>
              <a:rPr lang="de-DE" dirty="0"/>
              <a:t> bei Privatpersonen</a:t>
            </a:r>
          </a:p>
        </p:txBody>
      </p:sp>
    </p:spTree>
    <p:extLst>
      <p:ext uri="{BB962C8B-B14F-4D97-AF65-F5344CB8AC3E}">
        <p14:creationId xmlns:p14="http://schemas.microsoft.com/office/powerpoint/2010/main" val="28781127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E37ED21C-CB79-8245-8481-EE99F3018B10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Keine Nutzung von Buchungs- oder Hotelsoftware</a:t>
            </a:r>
            <a:br>
              <a:rPr lang="de-DE" sz="2000" b="1" dirty="0"/>
            </a:br>
            <a:endParaRPr lang="de-DE" sz="2000" b="1" dirty="0"/>
          </a:p>
          <a:p>
            <a:r>
              <a:rPr lang="de-DE" sz="2000" dirty="0"/>
              <a:t>(Weiterhin) Rechnungen in Papier, Word, o.ä.</a:t>
            </a:r>
          </a:p>
          <a:p>
            <a:r>
              <a:rPr lang="de-DE" sz="2000" dirty="0"/>
              <a:t>Wenn E-Rechnung erforderlich:</a:t>
            </a:r>
          </a:p>
          <a:p>
            <a:pPr lvl="1"/>
            <a:r>
              <a:rPr lang="de-DE" sz="1800" dirty="0"/>
              <a:t>Spezielle Software und Beifügen der „alten“ Rechnung als Anlage </a:t>
            </a:r>
          </a:p>
          <a:p>
            <a:pPr marL="0" indent="0">
              <a:buNone/>
            </a:pPr>
            <a:endParaRPr lang="de-DE" sz="1600" dirty="0">
              <a:solidFill>
                <a:srgbClr val="006C3B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600" b="1" dirty="0">
                <a:solidFill>
                  <a:srgbClr val="006C3B"/>
                </a:solidFill>
                <a:sym typeface="Wingdings" panose="05000000000000000000" pitchFamily="2" charset="2"/>
              </a:rPr>
              <a:t> (automatisierte) Übergabe an </a:t>
            </a:r>
            <a:r>
              <a:rPr lang="de-DE" sz="1600" b="1" dirty="0" err="1">
                <a:solidFill>
                  <a:srgbClr val="006C3B"/>
                </a:solidFill>
                <a:sym typeface="Wingdings" panose="05000000000000000000" pitchFamily="2" charset="2"/>
              </a:rPr>
              <a:t>StB</a:t>
            </a:r>
            <a:r>
              <a:rPr lang="de-DE" sz="1600" b="1" dirty="0">
                <a:solidFill>
                  <a:srgbClr val="006C3B"/>
                </a:solidFill>
                <a:sym typeface="Wingdings" panose="05000000000000000000" pitchFamily="2" charset="2"/>
              </a:rPr>
              <a:t> auf Basis von Einzelbelegen</a:t>
            </a:r>
            <a:endParaRPr lang="de-DE" sz="1600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749E76-0620-0843-6452-468AAC08CA51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Nutzung von Buchungs- oder Hotelsoftware</a:t>
            </a:r>
            <a:br>
              <a:rPr lang="de-DE" sz="2000" b="1" dirty="0"/>
            </a:br>
            <a:br>
              <a:rPr lang="de-DE" sz="2000" b="1" dirty="0"/>
            </a:br>
            <a:endParaRPr lang="de-DE" sz="2000" b="1" dirty="0"/>
          </a:p>
          <a:p>
            <a:r>
              <a:rPr lang="de-DE" sz="2000" dirty="0"/>
              <a:t>Zwei Vorlagen für Rechnungen:</a:t>
            </a:r>
          </a:p>
          <a:p>
            <a:pPr lvl="1"/>
            <a:r>
              <a:rPr lang="de-DE" sz="1800" dirty="0"/>
              <a:t>Versand von (sonstigen) Rechnungen an private Gäste (Standardfall)</a:t>
            </a:r>
          </a:p>
          <a:p>
            <a:pPr lvl="1"/>
            <a:r>
              <a:rPr lang="de-DE" sz="1800" dirty="0"/>
              <a:t>E-Rechnung nur in Ausnahmenfällen (Gast ist Unternehmer) aus Software</a:t>
            </a:r>
          </a:p>
          <a:p>
            <a:pPr lvl="2"/>
            <a:r>
              <a:rPr lang="de-DE" sz="1600" dirty="0"/>
              <a:t>Alternativ: Einsatz einer speziellen Software nur für diese Fälle</a:t>
            </a:r>
          </a:p>
          <a:p>
            <a:pPr marL="0" indent="0">
              <a:buNone/>
            </a:pPr>
            <a:r>
              <a:rPr lang="de-DE" sz="1600" b="1" dirty="0">
                <a:solidFill>
                  <a:srgbClr val="006C3B"/>
                </a:solidFill>
                <a:sym typeface="Wingdings" panose="05000000000000000000" pitchFamily="2" charset="2"/>
              </a:rPr>
              <a:t> (automatisierte) Übergabe an </a:t>
            </a:r>
            <a:r>
              <a:rPr lang="de-DE" sz="1600" b="1" dirty="0" err="1">
                <a:solidFill>
                  <a:srgbClr val="006C3B"/>
                </a:solidFill>
                <a:sym typeface="Wingdings" panose="05000000000000000000" pitchFamily="2" charset="2"/>
              </a:rPr>
              <a:t>StB</a:t>
            </a:r>
            <a:r>
              <a:rPr lang="de-DE" sz="1600" b="1" dirty="0">
                <a:solidFill>
                  <a:srgbClr val="006C3B"/>
                </a:solidFill>
                <a:sym typeface="Wingdings" panose="05000000000000000000" pitchFamily="2" charset="2"/>
              </a:rPr>
              <a:t> auf Basis von Tagesauswertungen und Zahlungslisten </a:t>
            </a:r>
            <a:endParaRPr lang="de-DE" sz="1600" b="1" dirty="0">
              <a:solidFill>
                <a:srgbClr val="006C3B"/>
              </a:solidFill>
            </a:endParaRPr>
          </a:p>
          <a:p>
            <a:pPr lvl="1"/>
            <a:endParaRPr lang="de-DE" sz="1800" dirty="0"/>
          </a:p>
          <a:p>
            <a:pPr lvl="1"/>
            <a:endParaRPr lang="de-DE" sz="18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5FD9F86-90A1-4360-BB70-1DF06D78D9C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6B4552F-C8BB-C2FE-9666-12552E483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>
                <a:solidFill>
                  <a:srgbClr val="EC6608"/>
                </a:solidFill>
              </a:rPr>
              <a:t>Versand von E-Rechnung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316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52434-92CE-2474-795B-0EA0ED0F5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chteck 274">
            <a:extLst>
              <a:ext uri="{FF2B5EF4-FFF2-40B4-BE49-F238E27FC236}">
                <a16:creationId xmlns:a16="http://schemas.microsoft.com/office/drawing/2014/main" id="{67862737-87B9-9BF1-0F7A-625E3B6DD6E3}"/>
              </a:ext>
            </a:extLst>
          </p:cNvPr>
          <p:cNvSpPr/>
          <p:nvPr/>
        </p:nvSpPr>
        <p:spPr>
          <a:xfrm>
            <a:off x="840246" y="2673350"/>
            <a:ext cx="10897693" cy="3513039"/>
          </a:xfrm>
          <a:prstGeom prst="rect">
            <a:avLst/>
          </a:prstGeom>
          <a:solidFill>
            <a:srgbClr val="E4E5D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1" name="Rectangle 281">
            <a:extLst>
              <a:ext uri="{FF2B5EF4-FFF2-40B4-BE49-F238E27FC236}">
                <a16:creationId xmlns:a16="http://schemas.microsoft.com/office/drawing/2014/main" id="{438BC6CB-7D0A-4A8B-3DAC-BE292736D2AC}"/>
              </a:ext>
            </a:extLst>
          </p:cNvPr>
          <p:cNvSpPr/>
          <p:nvPr/>
        </p:nvSpPr>
        <p:spPr>
          <a:xfrm>
            <a:off x="839787" y="2185313"/>
            <a:ext cx="4880760" cy="2744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ts val="2385"/>
              </a:lnSpc>
            </a:pPr>
            <a:r>
              <a:rPr lang="de-DE" sz="1496" b="1" dirty="0">
                <a:solidFill>
                  <a:srgbClr val="000000"/>
                </a:solidFill>
                <a:latin typeface="SegoeUI-Bold"/>
              </a:rPr>
              <a:t>Prozessbeschreibung</a:t>
            </a:r>
            <a:r>
              <a:rPr lang="de-DE" sz="1496" b="1" spc="-12" dirty="0">
                <a:solidFill>
                  <a:srgbClr val="000000"/>
                </a:solidFill>
                <a:latin typeface="SegoeUI-Bold"/>
              </a:rPr>
              <a:t> </a:t>
            </a:r>
            <a:r>
              <a:rPr lang="de-DE" sz="1496" b="1" dirty="0">
                <a:solidFill>
                  <a:srgbClr val="000000"/>
                </a:solidFill>
                <a:latin typeface="SegoeUI-Bold"/>
              </a:rPr>
              <a:t>mit </a:t>
            </a:r>
            <a:r>
              <a:rPr lang="de-DE" sz="1496" b="1" spc="-23" dirty="0">
                <a:solidFill>
                  <a:srgbClr val="006C3B"/>
                </a:solidFill>
                <a:latin typeface="SegoeUI-Bold"/>
              </a:rPr>
              <a:t>D</a:t>
            </a:r>
            <a:r>
              <a:rPr lang="de-DE" sz="1496" b="1" spc="-97" dirty="0">
                <a:solidFill>
                  <a:srgbClr val="006C3B"/>
                </a:solidFill>
                <a:latin typeface="SegoeUI-Bold"/>
              </a:rPr>
              <a:t>A</a:t>
            </a:r>
            <a:r>
              <a:rPr lang="de-DE" sz="1496" b="1" dirty="0">
                <a:solidFill>
                  <a:srgbClr val="006C3B"/>
                </a:solidFill>
                <a:latin typeface="SegoeUI-Bold"/>
              </a:rPr>
              <a:t>TEV</a:t>
            </a:r>
            <a:r>
              <a:rPr lang="de-DE" sz="1496" b="1" spc="-17" dirty="0">
                <a:solidFill>
                  <a:srgbClr val="006C3B"/>
                </a:solidFill>
                <a:latin typeface="SegoeUI-Bold"/>
              </a:rPr>
              <a:t> </a:t>
            </a:r>
            <a:r>
              <a:rPr lang="de-DE" sz="1496" b="1" dirty="0">
                <a:solidFill>
                  <a:srgbClr val="006C3B"/>
                </a:solidFill>
                <a:latin typeface="SegoeUI-Bold"/>
              </a:rPr>
              <a:t>Auftragswesen </a:t>
            </a:r>
            <a:r>
              <a:rPr lang="de-DE" sz="1496" b="1" dirty="0" err="1">
                <a:solidFill>
                  <a:srgbClr val="006C3B"/>
                </a:solidFill>
                <a:latin typeface="SegoeUI-Bold"/>
              </a:rPr>
              <a:t>next</a:t>
            </a:r>
            <a:endParaRPr lang="de-DE" sz="1496" b="1" dirty="0">
              <a:solidFill>
                <a:srgbClr val="006C3B"/>
              </a:solidFill>
              <a:latin typeface="SegoeUI-Bold"/>
            </a:endParaRPr>
          </a:p>
        </p:txBody>
      </p:sp>
      <p:sp>
        <p:nvSpPr>
          <p:cNvPr id="2" name="Titel 7">
            <a:extLst>
              <a:ext uri="{FF2B5EF4-FFF2-40B4-BE49-F238E27FC236}">
                <a16:creationId xmlns:a16="http://schemas.microsoft.com/office/drawing/2014/main" id="{F636F663-D82E-33C0-653C-F46922A4D178}"/>
              </a:ext>
            </a:extLst>
          </p:cNvPr>
          <p:cNvSpPr txBox="1">
            <a:spLocks/>
          </p:cNvSpPr>
          <p:nvPr/>
        </p:nvSpPr>
        <p:spPr>
          <a:xfrm>
            <a:off x="689977" y="1379237"/>
            <a:ext cx="10618136" cy="75631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>
                <a:solidFill>
                  <a:srgbClr val="EC6608"/>
                </a:solidFill>
              </a:rPr>
              <a:t>Versand von E-Rechnung</a:t>
            </a:r>
            <a:endParaRPr lang="de-DE" dirty="0"/>
          </a:p>
        </p:txBody>
      </p:sp>
      <p:sp>
        <p:nvSpPr>
          <p:cNvPr id="282" name="Rectangle 282">
            <a:extLst>
              <a:ext uri="{FF2B5EF4-FFF2-40B4-BE49-F238E27FC236}">
                <a16:creationId xmlns:a16="http://schemas.microsoft.com/office/drawing/2014/main" id="{182B93AA-3BCF-C412-D087-5D5BDF6179C4}"/>
              </a:ext>
            </a:extLst>
          </p:cNvPr>
          <p:cNvSpPr/>
          <p:nvPr/>
        </p:nvSpPr>
        <p:spPr>
          <a:xfrm>
            <a:off x="1217114" y="4896911"/>
            <a:ext cx="65" cy="173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endParaRPr lang="de-DE" sz="1125" b="1" dirty="0">
              <a:solidFill>
                <a:srgbClr val="000000"/>
              </a:solidFill>
              <a:latin typeface="SegoeUI-Bold"/>
            </a:endParaRPr>
          </a:p>
        </p:txBody>
      </p:sp>
      <p:sp>
        <p:nvSpPr>
          <p:cNvPr id="277" name="Ellipse 276">
            <a:extLst>
              <a:ext uri="{FF2B5EF4-FFF2-40B4-BE49-F238E27FC236}">
                <a16:creationId xmlns:a16="http://schemas.microsoft.com/office/drawing/2014/main" id="{A135F88A-A7AA-1093-C0FC-D41E37564FE8}"/>
              </a:ext>
            </a:extLst>
          </p:cNvPr>
          <p:cNvSpPr/>
          <p:nvPr/>
        </p:nvSpPr>
        <p:spPr>
          <a:xfrm>
            <a:off x="398554" y="2582730"/>
            <a:ext cx="987324" cy="98732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55" name="Picture 555">
            <a:extLst>
              <a:ext uri="{FF2B5EF4-FFF2-40B4-BE49-F238E27FC236}">
                <a16:creationId xmlns:a16="http://schemas.microsoft.com/office/drawing/2014/main" id="{67C5944B-9478-C5A4-9018-49038EF81571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6408" y="2812284"/>
            <a:ext cx="508635" cy="508635"/>
          </a:xfrm>
          <a:prstGeom prst="rect">
            <a:avLst/>
          </a:prstGeom>
          <a:noFill/>
        </p:spPr>
      </p:pic>
      <p:sp>
        <p:nvSpPr>
          <p:cNvPr id="5" name="Freeform 544">
            <a:extLst>
              <a:ext uri="{FF2B5EF4-FFF2-40B4-BE49-F238E27FC236}">
                <a16:creationId xmlns:a16="http://schemas.microsoft.com/office/drawing/2014/main" id="{E8C7C0B8-84E9-156B-EEC8-AE8E4F62FF7F}"/>
              </a:ext>
            </a:extLst>
          </p:cNvPr>
          <p:cNvSpPr/>
          <p:nvPr/>
        </p:nvSpPr>
        <p:spPr>
          <a:xfrm>
            <a:off x="1558689" y="3320919"/>
            <a:ext cx="1012984" cy="1012985"/>
          </a:xfrm>
          <a:custGeom>
            <a:avLst/>
            <a:gdLst/>
            <a:ahLst/>
            <a:cxnLst/>
            <a:rect l="0" t="0" r="0" b="0"/>
            <a:pathLst>
              <a:path w="1080516" h="1080517">
                <a:moveTo>
                  <a:pt x="0" y="540259"/>
                </a:moveTo>
                <a:cubicBezTo>
                  <a:pt x="0" y="241936"/>
                  <a:pt x="241935" y="0"/>
                  <a:pt x="540257" y="0"/>
                </a:cubicBezTo>
                <a:cubicBezTo>
                  <a:pt x="838580" y="0"/>
                  <a:pt x="1080516" y="241936"/>
                  <a:pt x="1080516" y="540259"/>
                </a:cubicBezTo>
                <a:cubicBezTo>
                  <a:pt x="1080516" y="838581"/>
                  <a:pt x="838580" y="1080517"/>
                  <a:pt x="540257" y="1080517"/>
                </a:cubicBezTo>
                <a:cubicBezTo>
                  <a:pt x="241935" y="1080517"/>
                  <a:pt x="0" y="838581"/>
                  <a:pt x="0" y="540259"/>
                </a:cubicBezTo>
                <a:close/>
                <a:moveTo>
                  <a:pt x="2225801" y="4408932"/>
                </a:moveTo>
              </a:path>
            </a:pathLst>
          </a:custGeom>
          <a:solidFill>
            <a:srgbClr val="EC660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31" name="Picture 545">
            <a:extLst>
              <a:ext uri="{FF2B5EF4-FFF2-40B4-BE49-F238E27FC236}">
                <a16:creationId xmlns:a16="http://schemas.microsoft.com/office/drawing/2014/main" id="{9EF532DC-3827-9229-0474-8454F0D8FFD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1445" y="3753948"/>
            <a:ext cx="1564242" cy="130969"/>
          </a:xfrm>
          <a:prstGeom prst="rect">
            <a:avLst/>
          </a:prstGeom>
          <a:noFill/>
        </p:spPr>
      </p:pic>
      <p:pic>
        <p:nvPicPr>
          <p:cNvPr id="224" name="Picture 546">
            <a:extLst>
              <a:ext uri="{FF2B5EF4-FFF2-40B4-BE49-F238E27FC236}">
                <a16:creationId xmlns:a16="http://schemas.microsoft.com/office/drawing/2014/main" id="{96A94773-AD8D-E81C-89F0-174E9BC72B03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1282" y="3763235"/>
            <a:ext cx="1727954" cy="130969"/>
          </a:xfrm>
          <a:prstGeom prst="rect">
            <a:avLst/>
          </a:prstGeom>
          <a:noFill/>
        </p:spPr>
      </p:pic>
      <p:sp>
        <p:nvSpPr>
          <p:cNvPr id="225" name="Freeform 547">
            <a:extLst>
              <a:ext uri="{FF2B5EF4-FFF2-40B4-BE49-F238E27FC236}">
                <a16:creationId xmlns:a16="http://schemas.microsoft.com/office/drawing/2014/main" id="{80F85217-132E-CAE4-2C11-F35C03D4452E}"/>
              </a:ext>
            </a:extLst>
          </p:cNvPr>
          <p:cNvSpPr/>
          <p:nvPr/>
        </p:nvSpPr>
        <p:spPr>
          <a:xfrm>
            <a:off x="4120438" y="3342350"/>
            <a:ext cx="1012985" cy="1012984"/>
          </a:xfrm>
          <a:custGeom>
            <a:avLst/>
            <a:gdLst/>
            <a:ahLst/>
            <a:cxnLst/>
            <a:rect l="0" t="0" r="0" b="0"/>
            <a:pathLst>
              <a:path w="1080517" h="1080516">
                <a:moveTo>
                  <a:pt x="0" y="540257"/>
                </a:moveTo>
                <a:cubicBezTo>
                  <a:pt x="0" y="241935"/>
                  <a:pt x="241936" y="0"/>
                  <a:pt x="540258" y="0"/>
                </a:cubicBezTo>
                <a:cubicBezTo>
                  <a:pt x="838581" y="0"/>
                  <a:pt x="1080517" y="241935"/>
                  <a:pt x="1080517" y="540257"/>
                </a:cubicBezTo>
                <a:cubicBezTo>
                  <a:pt x="1080517" y="838581"/>
                  <a:pt x="838581" y="1080516"/>
                  <a:pt x="540258" y="1080516"/>
                </a:cubicBezTo>
                <a:cubicBezTo>
                  <a:pt x="241936" y="1080516"/>
                  <a:pt x="0" y="838581"/>
                  <a:pt x="0" y="540257"/>
                </a:cubicBezTo>
                <a:close/>
                <a:moveTo>
                  <a:pt x="-529589" y="4386071"/>
                </a:moveTo>
              </a:path>
            </a:pathLst>
          </a:custGeom>
          <a:solidFill>
            <a:srgbClr val="EC660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26" name="Freeform 548">
            <a:extLst>
              <a:ext uri="{FF2B5EF4-FFF2-40B4-BE49-F238E27FC236}">
                <a16:creationId xmlns:a16="http://schemas.microsoft.com/office/drawing/2014/main" id="{192DA277-4475-3665-12F9-E6DF2B24D1F6}"/>
              </a:ext>
            </a:extLst>
          </p:cNvPr>
          <p:cNvSpPr/>
          <p:nvPr/>
        </p:nvSpPr>
        <p:spPr>
          <a:xfrm>
            <a:off x="9860513" y="3350922"/>
            <a:ext cx="1011556" cy="1012985"/>
          </a:xfrm>
          <a:custGeom>
            <a:avLst/>
            <a:gdLst/>
            <a:ahLst/>
            <a:cxnLst/>
            <a:rect l="0" t="0" r="0" b="0"/>
            <a:pathLst>
              <a:path w="1078993" h="1080517">
                <a:moveTo>
                  <a:pt x="0" y="540258"/>
                </a:moveTo>
                <a:cubicBezTo>
                  <a:pt x="0" y="241936"/>
                  <a:pt x="241555" y="0"/>
                  <a:pt x="539497" y="0"/>
                </a:cubicBezTo>
                <a:cubicBezTo>
                  <a:pt x="837438" y="0"/>
                  <a:pt x="1078993" y="241936"/>
                  <a:pt x="1078993" y="540258"/>
                </a:cubicBezTo>
                <a:cubicBezTo>
                  <a:pt x="1078993" y="838582"/>
                  <a:pt x="837438" y="1080517"/>
                  <a:pt x="539497" y="1080517"/>
                </a:cubicBezTo>
                <a:cubicBezTo>
                  <a:pt x="241555" y="1080517"/>
                  <a:pt x="0" y="838582"/>
                  <a:pt x="0" y="540258"/>
                </a:cubicBezTo>
                <a:close/>
                <a:moveTo>
                  <a:pt x="-6587489" y="4376928"/>
                </a:moveTo>
              </a:path>
            </a:pathLst>
          </a:custGeom>
          <a:solidFill>
            <a:srgbClr val="EC660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sp>
        <p:nvSpPr>
          <p:cNvPr id="229" name="Freeform 549">
            <a:extLst>
              <a:ext uri="{FF2B5EF4-FFF2-40B4-BE49-F238E27FC236}">
                <a16:creationId xmlns:a16="http://schemas.microsoft.com/office/drawing/2014/main" id="{994567F4-F021-A2FE-8351-21AD046D7A21}"/>
              </a:ext>
            </a:extLst>
          </p:cNvPr>
          <p:cNvSpPr/>
          <p:nvPr/>
        </p:nvSpPr>
        <p:spPr>
          <a:xfrm>
            <a:off x="10129118" y="3517729"/>
            <a:ext cx="511493" cy="679013"/>
          </a:xfrm>
          <a:custGeom>
            <a:avLst/>
            <a:gdLst/>
            <a:ahLst/>
            <a:cxnLst/>
            <a:rect l="0" t="0" r="0" b="0"/>
            <a:pathLst>
              <a:path w="545593" h="724281">
                <a:moveTo>
                  <a:pt x="260350" y="340868"/>
                </a:moveTo>
                <a:cubicBezTo>
                  <a:pt x="259715" y="340234"/>
                  <a:pt x="258954" y="339472"/>
                  <a:pt x="258319" y="338836"/>
                </a:cubicBezTo>
                <a:cubicBezTo>
                  <a:pt x="257684" y="338329"/>
                  <a:pt x="256922" y="337693"/>
                  <a:pt x="256668" y="337312"/>
                </a:cubicBezTo>
                <a:cubicBezTo>
                  <a:pt x="255906" y="335788"/>
                  <a:pt x="255144" y="332867"/>
                  <a:pt x="254635" y="329185"/>
                </a:cubicBezTo>
                <a:cubicBezTo>
                  <a:pt x="272797" y="331090"/>
                  <a:pt x="291847" y="336297"/>
                  <a:pt x="309754" y="343917"/>
                </a:cubicBezTo>
                <a:cubicBezTo>
                  <a:pt x="330200" y="279909"/>
                  <a:pt x="330709" y="211074"/>
                  <a:pt x="327534" y="145161"/>
                </a:cubicBezTo>
                <a:cubicBezTo>
                  <a:pt x="326518" y="123444"/>
                  <a:pt x="322581" y="101728"/>
                  <a:pt x="314325" y="81661"/>
                </a:cubicBezTo>
                <a:cubicBezTo>
                  <a:pt x="297943" y="41784"/>
                  <a:pt x="262129" y="9906"/>
                  <a:pt x="220599" y="3175"/>
                </a:cubicBezTo>
                <a:cubicBezTo>
                  <a:pt x="201296" y="0"/>
                  <a:pt x="181610" y="3048"/>
                  <a:pt x="163196" y="9272"/>
                </a:cubicBezTo>
                <a:cubicBezTo>
                  <a:pt x="155702" y="11811"/>
                  <a:pt x="145415" y="20955"/>
                  <a:pt x="140462" y="20574"/>
                </a:cubicBezTo>
                <a:cubicBezTo>
                  <a:pt x="140462" y="20574"/>
                  <a:pt x="107570" y="17907"/>
                  <a:pt x="88520" y="65660"/>
                </a:cubicBezTo>
                <a:cubicBezTo>
                  <a:pt x="78995" y="89917"/>
                  <a:pt x="77724" y="126366"/>
                  <a:pt x="77597" y="142748"/>
                </a:cubicBezTo>
                <a:cubicBezTo>
                  <a:pt x="73534" y="148210"/>
                  <a:pt x="70612" y="156337"/>
                  <a:pt x="71756" y="169037"/>
                </a:cubicBezTo>
                <a:cubicBezTo>
                  <a:pt x="72390" y="177547"/>
                  <a:pt x="74549" y="184912"/>
                  <a:pt x="77979" y="190628"/>
                </a:cubicBezTo>
                <a:cubicBezTo>
                  <a:pt x="78613" y="202819"/>
                  <a:pt x="81408" y="251206"/>
                  <a:pt x="85725" y="281305"/>
                </a:cubicBezTo>
                <a:cubicBezTo>
                  <a:pt x="88647" y="301498"/>
                  <a:pt x="92075" y="322707"/>
                  <a:pt x="94488" y="336550"/>
                </a:cubicBezTo>
                <a:cubicBezTo>
                  <a:pt x="106172" y="332994"/>
                  <a:pt x="117984" y="330455"/>
                  <a:pt x="129286" y="329311"/>
                </a:cubicBezTo>
                <a:cubicBezTo>
                  <a:pt x="128779" y="332994"/>
                  <a:pt x="128144" y="335916"/>
                  <a:pt x="127255" y="337312"/>
                </a:cubicBezTo>
                <a:cubicBezTo>
                  <a:pt x="127000" y="337693"/>
                  <a:pt x="126238" y="338329"/>
                  <a:pt x="125731" y="338836"/>
                </a:cubicBezTo>
                <a:cubicBezTo>
                  <a:pt x="124969" y="339472"/>
                  <a:pt x="124207" y="340234"/>
                  <a:pt x="123445" y="340996"/>
                </a:cubicBezTo>
                <a:cubicBezTo>
                  <a:pt x="64644" y="350140"/>
                  <a:pt x="0" y="393828"/>
                  <a:pt x="0" y="435992"/>
                </a:cubicBezTo>
                <a:lnTo>
                  <a:pt x="0" y="655829"/>
                </a:lnTo>
                <a:cubicBezTo>
                  <a:pt x="0" y="658876"/>
                  <a:pt x="2160" y="661290"/>
                  <a:pt x="4826" y="661290"/>
                </a:cubicBezTo>
                <a:lnTo>
                  <a:pt x="265049" y="661290"/>
                </a:lnTo>
                <a:lnTo>
                  <a:pt x="265049" y="484886"/>
                </a:lnTo>
                <a:cubicBezTo>
                  <a:pt x="265049" y="454787"/>
                  <a:pt x="288545" y="430404"/>
                  <a:pt x="317500" y="430404"/>
                </a:cubicBezTo>
                <a:lnTo>
                  <a:pt x="383668" y="430404"/>
                </a:lnTo>
                <a:cubicBezTo>
                  <a:pt x="378460" y="389129"/>
                  <a:pt x="316738" y="349378"/>
                  <a:pt x="260350" y="340868"/>
                </a:cubicBezTo>
                <a:close/>
                <a:moveTo>
                  <a:pt x="-6852538" y="4199001"/>
                </a:moveTo>
                <a:moveTo>
                  <a:pt x="103760" y="118746"/>
                </a:moveTo>
                <a:cubicBezTo>
                  <a:pt x="106681" y="113792"/>
                  <a:pt x="110872" y="107569"/>
                  <a:pt x="115951" y="102109"/>
                </a:cubicBezTo>
                <a:cubicBezTo>
                  <a:pt x="129286" y="87885"/>
                  <a:pt x="141986" y="84710"/>
                  <a:pt x="141986" y="84710"/>
                </a:cubicBezTo>
                <a:cubicBezTo>
                  <a:pt x="141986" y="84710"/>
                  <a:pt x="168402" y="119507"/>
                  <a:pt x="218822" y="129286"/>
                </a:cubicBezTo>
                <a:cubicBezTo>
                  <a:pt x="236983" y="132716"/>
                  <a:pt x="255271" y="135001"/>
                  <a:pt x="263780" y="135001"/>
                </a:cubicBezTo>
                <a:cubicBezTo>
                  <a:pt x="266193" y="135001"/>
                  <a:pt x="267589" y="132335"/>
                  <a:pt x="266447" y="130175"/>
                </a:cubicBezTo>
                <a:cubicBezTo>
                  <a:pt x="266447" y="130175"/>
                  <a:pt x="256286" y="119635"/>
                  <a:pt x="252476" y="103632"/>
                </a:cubicBezTo>
                <a:cubicBezTo>
                  <a:pt x="274321" y="122682"/>
                  <a:pt x="285750" y="143511"/>
                  <a:pt x="285750" y="143511"/>
                </a:cubicBezTo>
                <a:lnTo>
                  <a:pt x="290831" y="144526"/>
                </a:lnTo>
                <a:cubicBezTo>
                  <a:pt x="294006" y="145542"/>
                  <a:pt x="303785" y="148463"/>
                  <a:pt x="302134" y="168275"/>
                </a:cubicBezTo>
                <a:cubicBezTo>
                  <a:pt x="301245" y="178181"/>
                  <a:pt x="297943" y="190373"/>
                  <a:pt x="286639" y="193422"/>
                </a:cubicBezTo>
                <a:lnTo>
                  <a:pt x="283464" y="194311"/>
                </a:lnTo>
                <a:cubicBezTo>
                  <a:pt x="283464" y="194311"/>
                  <a:pt x="282830" y="197740"/>
                  <a:pt x="282830" y="197740"/>
                </a:cubicBezTo>
                <a:cubicBezTo>
                  <a:pt x="278004" y="222378"/>
                  <a:pt x="267462" y="245999"/>
                  <a:pt x="252476" y="265811"/>
                </a:cubicBezTo>
                <a:cubicBezTo>
                  <a:pt x="239014" y="283465"/>
                  <a:pt x="219457" y="301880"/>
                  <a:pt x="197105" y="304673"/>
                </a:cubicBezTo>
                <a:cubicBezTo>
                  <a:pt x="195199" y="304928"/>
                  <a:pt x="193168" y="305055"/>
                  <a:pt x="191262" y="305055"/>
                </a:cubicBezTo>
                <a:cubicBezTo>
                  <a:pt x="172594" y="304673"/>
                  <a:pt x="155195" y="292100"/>
                  <a:pt x="142495" y="278892"/>
                </a:cubicBezTo>
                <a:cubicBezTo>
                  <a:pt x="123952" y="259716"/>
                  <a:pt x="107823" y="231522"/>
                  <a:pt x="101347" y="197740"/>
                </a:cubicBezTo>
                <a:lnTo>
                  <a:pt x="100711" y="194311"/>
                </a:lnTo>
                <a:lnTo>
                  <a:pt x="97536" y="193422"/>
                </a:lnTo>
                <a:cubicBezTo>
                  <a:pt x="86234" y="190373"/>
                  <a:pt x="82932" y="178055"/>
                  <a:pt x="82043" y="168275"/>
                </a:cubicBezTo>
                <a:cubicBezTo>
                  <a:pt x="80392" y="148591"/>
                  <a:pt x="90171" y="145542"/>
                  <a:pt x="93346" y="144526"/>
                </a:cubicBezTo>
                <a:lnTo>
                  <a:pt x="96774" y="143511"/>
                </a:lnTo>
                <a:lnTo>
                  <a:pt x="97029" y="139700"/>
                </a:lnTo>
                <a:cubicBezTo>
                  <a:pt x="97156" y="138176"/>
                  <a:pt x="97410" y="136780"/>
                  <a:pt x="97536" y="135382"/>
                </a:cubicBezTo>
                <a:cubicBezTo>
                  <a:pt x="98552" y="131446"/>
                  <a:pt x="100331" y="125730"/>
                  <a:pt x="103760" y="118746"/>
                </a:cubicBezTo>
                <a:close/>
                <a:moveTo>
                  <a:pt x="-6630416" y="4199001"/>
                </a:moveTo>
                <a:moveTo>
                  <a:pt x="132461" y="347218"/>
                </a:moveTo>
                <a:cubicBezTo>
                  <a:pt x="133859" y="346075"/>
                  <a:pt x="135383" y="344805"/>
                  <a:pt x="136398" y="343155"/>
                </a:cubicBezTo>
                <a:cubicBezTo>
                  <a:pt x="141479" y="334265"/>
                  <a:pt x="141606" y="308103"/>
                  <a:pt x="141224" y="292100"/>
                </a:cubicBezTo>
                <a:cubicBezTo>
                  <a:pt x="157988" y="307594"/>
                  <a:pt x="175896" y="315849"/>
                  <a:pt x="192279" y="315849"/>
                </a:cubicBezTo>
                <a:cubicBezTo>
                  <a:pt x="208535" y="315849"/>
                  <a:pt x="226314" y="307594"/>
                  <a:pt x="242951" y="292228"/>
                </a:cubicBezTo>
                <a:cubicBezTo>
                  <a:pt x="242571" y="308230"/>
                  <a:pt x="242697" y="334265"/>
                  <a:pt x="247777" y="343155"/>
                </a:cubicBezTo>
                <a:cubicBezTo>
                  <a:pt x="248794" y="344805"/>
                  <a:pt x="250190" y="346203"/>
                  <a:pt x="251714" y="347218"/>
                </a:cubicBezTo>
                <a:cubicBezTo>
                  <a:pt x="255397" y="350393"/>
                  <a:pt x="259843" y="354330"/>
                  <a:pt x="245110" y="374650"/>
                </a:cubicBezTo>
                <a:cubicBezTo>
                  <a:pt x="239014" y="383032"/>
                  <a:pt x="212345" y="404115"/>
                  <a:pt x="194819" y="409703"/>
                </a:cubicBezTo>
                <a:cubicBezTo>
                  <a:pt x="192913" y="410211"/>
                  <a:pt x="191135" y="410084"/>
                  <a:pt x="189358" y="409703"/>
                </a:cubicBezTo>
                <a:cubicBezTo>
                  <a:pt x="171832" y="404242"/>
                  <a:pt x="145161" y="383160"/>
                  <a:pt x="139065" y="374650"/>
                </a:cubicBezTo>
                <a:cubicBezTo>
                  <a:pt x="124334" y="354330"/>
                  <a:pt x="128779" y="350393"/>
                  <a:pt x="132461" y="347218"/>
                </a:cubicBezTo>
                <a:close/>
                <a:moveTo>
                  <a:pt x="-6858888" y="4199001"/>
                </a:moveTo>
                <a:moveTo>
                  <a:pt x="514097" y="452248"/>
                </a:moveTo>
                <a:lnTo>
                  <a:pt x="317755" y="452248"/>
                </a:lnTo>
                <a:cubicBezTo>
                  <a:pt x="300356" y="452248"/>
                  <a:pt x="286259" y="466980"/>
                  <a:pt x="286259" y="484886"/>
                </a:cubicBezTo>
                <a:lnTo>
                  <a:pt x="286259" y="691516"/>
                </a:lnTo>
                <a:cubicBezTo>
                  <a:pt x="286259" y="709549"/>
                  <a:pt x="300356" y="724281"/>
                  <a:pt x="317755" y="724281"/>
                </a:cubicBezTo>
                <a:lnTo>
                  <a:pt x="514097" y="724281"/>
                </a:lnTo>
                <a:cubicBezTo>
                  <a:pt x="531496" y="724281"/>
                  <a:pt x="545593" y="709549"/>
                  <a:pt x="545593" y="691516"/>
                </a:cubicBezTo>
                <a:lnTo>
                  <a:pt x="545593" y="484886"/>
                </a:lnTo>
                <a:cubicBezTo>
                  <a:pt x="545465" y="466980"/>
                  <a:pt x="531369" y="452248"/>
                  <a:pt x="514097" y="452248"/>
                </a:cubicBezTo>
                <a:close/>
                <a:moveTo>
                  <a:pt x="-6963918" y="4199001"/>
                </a:moveTo>
                <a:moveTo>
                  <a:pt x="523113" y="573532"/>
                </a:moveTo>
                <a:cubicBezTo>
                  <a:pt x="523622" y="576326"/>
                  <a:pt x="521844" y="579121"/>
                  <a:pt x="518922" y="579629"/>
                </a:cubicBezTo>
                <a:lnTo>
                  <a:pt x="515874" y="580136"/>
                </a:lnTo>
                <a:lnTo>
                  <a:pt x="515874" y="599948"/>
                </a:lnTo>
                <a:lnTo>
                  <a:pt x="517272" y="599694"/>
                </a:lnTo>
                <a:cubicBezTo>
                  <a:pt x="520065" y="599313"/>
                  <a:pt x="522733" y="601092"/>
                  <a:pt x="523113" y="604012"/>
                </a:cubicBezTo>
                <a:cubicBezTo>
                  <a:pt x="523240" y="604521"/>
                  <a:pt x="523113" y="604774"/>
                  <a:pt x="523113" y="605410"/>
                </a:cubicBezTo>
                <a:cubicBezTo>
                  <a:pt x="523622" y="608204"/>
                  <a:pt x="521844" y="610871"/>
                  <a:pt x="518922" y="611505"/>
                </a:cubicBezTo>
                <a:lnTo>
                  <a:pt x="515874" y="612013"/>
                </a:lnTo>
                <a:lnTo>
                  <a:pt x="515874" y="631825"/>
                </a:lnTo>
                <a:lnTo>
                  <a:pt x="517272" y="631572"/>
                </a:lnTo>
                <a:cubicBezTo>
                  <a:pt x="520065" y="631063"/>
                  <a:pt x="522733" y="632968"/>
                  <a:pt x="523113" y="635890"/>
                </a:cubicBezTo>
                <a:cubicBezTo>
                  <a:pt x="523622" y="638811"/>
                  <a:pt x="521844" y="641478"/>
                  <a:pt x="518922" y="641986"/>
                </a:cubicBezTo>
                <a:lnTo>
                  <a:pt x="376683" y="666878"/>
                </a:lnTo>
                <a:cubicBezTo>
                  <a:pt x="376047" y="667005"/>
                  <a:pt x="375412" y="667005"/>
                  <a:pt x="374777" y="667005"/>
                </a:cubicBezTo>
                <a:cubicBezTo>
                  <a:pt x="372746" y="667005"/>
                  <a:pt x="370586" y="666369"/>
                  <a:pt x="368809" y="665099"/>
                </a:cubicBezTo>
                <a:lnTo>
                  <a:pt x="316358" y="629921"/>
                </a:lnTo>
                <a:cubicBezTo>
                  <a:pt x="311405" y="626492"/>
                  <a:pt x="308484" y="621030"/>
                  <a:pt x="308484" y="614807"/>
                </a:cubicBezTo>
                <a:lnTo>
                  <a:pt x="308484" y="602869"/>
                </a:lnTo>
                <a:cubicBezTo>
                  <a:pt x="308484" y="599694"/>
                  <a:pt x="309754" y="596773"/>
                  <a:pt x="311785" y="594615"/>
                </a:cubicBezTo>
                <a:cubicBezTo>
                  <a:pt x="309626" y="591693"/>
                  <a:pt x="308484" y="588137"/>
                  <a:pt x="308484" y="584328"/>
                </a:cubicBezTo>
                <a:lnTo>
                  <a:pt x="308484" y="571119"/>
                </a:lnTo>
                <a:cubicBezTo>
                  <a:pt x="308484" y="567944"/>
                  <a:pt x="309754" y="564897"/>
                  <a:pt x="311912" y="562737"/>
                </a:cubicBezTo>
                <a:cubicBezTo>
                  <a:pt x="309881" y="559690"/>
                  <a:pt x="308484" y="556006"/>
                  <a:pt x="308484" y="552069"/>
                </a:cubicBezTo>
                <a:lnTo>
                  <a:pt x="308484" y="538988"/>
                </a:lnTo>
                <a:cubicBezTo>
                  <a:pt x="308484" y="534671"/>
                  <a:pt x="310643" y="530734"/>
                  <a:pt x="314325" y="528701"/>
                </a:cubicBezTo>
                <a:cubicBezTo>
                  <a:pt x="316358" y="527431"/>
                  <a:pt x="318517" y="527305"/>
                  <a:pt x="320802" y="527050"/>
                </a:cubicBezTo>
                <a:cubicBezTo>
                  <a:pt x="322326" y="526797"/>
                  <a:pt x="449072" y="509524"/>
                  <a:pt x="449199" y="509524"/>
                </a:cubicBezTo>
                <a:cubicBezTo>
                  <a:pt x="450215" y="509524"/>
                  <a:pt x="451232" y="509524"/>
                  <a:pt x="452247" y="509905"/>
                </a:cubicBezTo>
                <a:cubicBezTo>
                  <a:pt x="452247" y="509905"/>
                  <a:pt x="520193" y="537465"/>
                  <a:pt x="520065" y="537465"/>
                </a:cubicBezTo>
                <a:cubicBezTo>
                  <a:pt x="521717" y="538226"/>
                  <a:pt x="522986" y="539623"/>
                  <a:pt x="523240" y="541401"/>
                </a:cubicBezTo>
                <a:cubicBezTo>
                  <a:pt x="523748" y="544323"/>
                  <a:pt x="521844" y="547117"/>
                  <a:pt x="519049" y="547498"/>
                </a:cubicBezTo>
                <a:lnTo>
                  <a:pt x="516001" y="548132"/>
                </a:lnTo>
                <a:lnTo>
                  <a:pt x="516001" y="569087"/>
                </a:lnTo>
                <a:lnTo>
                  <a:pt x="517398" y="568961"/>
                </a:lnTo>
                <a:cubicBezTo>
                  <a:pt x="520065" y="568325"/>
                  <a:pt x="522733" y="570357"/>
                  <a:pt x="523113" y="573532"/>
                </a:cubicBezTo>
                <a:close/>
                <a:moveTo>
                  <a:pt x="-7085202" y="4199001"/>
                </a:moveTo>
                <a:moveTo>
                  <a:pt x="370206" y="635255"/>
                </a:moveTo>
                <a:lnTo>
                  <a:pt x="370206" y="653416"/>
                </a:lnTo>
                <a:lnTo>
                  <a:pt x="322072" y="620904"/>
                </a:lnTo>
                <a:cubicBezTo>
                  <a:pt x="320040" y="619380"/>
                  <a:pt x="318771" y="617093"/>
                  <a:pt x="318771" y="614680"/>
                </a:cubicBezTo>
                <a:lnTo>
                  <a:pt x="318771" y="602742"/>
                </a:lnTo>
                <a:cubicBezTo>
                  <a:pt x="318771" y="602361"/>
                  <a:pt x="319024" y="601980"/>
                  <a:pt x="319279" y="601726"/>
                </a:cubicBezTo>
                <a:cubicBezTo>
                  <a:pt x="319660" y="601599"/>
                  <a:pt x="319913" y="601599"/>
                  <a:pt x="320295" y="601854"/>
                </a:cubicBezTo>
                <a:lnTo>
                  <a:pt x="368809" y="634619"/>
                </a:lnTo>
                <a:cubicBezTo>
                  <a:pt x="369317" y="634873"/>
                  <a:pt x="369697" y="635000"/>
                  <a:pt x="370206" y="635255"/>
                </a:cubicBezTo>
                <a:close/>
                <a:moveTo>
                  <a:pt x="-7146925" y="4199001"/>
                </a:moveTo>
                <a:moveTo>
                  <a:pt x="370206" y="569849"/>
                </a:moveTo>
                <a:lnTo>
                  <a:pt x="370206" y="590805"/>
                </a:lnTo>
                <a:lnTo>
                  <a:pt x="322072" y="558292"/>
                </a:lnTo>
                <a:cubicBezTo>
                  <a:pt x="320040" y="556768"/>
                  <a:pt x="318771" y="554482"/>
                  <a:pt x="318771" y="552069"/>
                </a:cubicBezTo>
                <a:lnTo>
                  <a:pt x="318771" y="538861"/>
                </a:lnTo>
                <a:cubicBezTo>
                  <a:pt x="318771" y="538354"/>
                  <a:pt x="319024" y="538099"/>
                  <a:pt x="319279" y="537846"/>
                </a:cubicBezTo>
                <a:cubicBezTo>
                  <a:pt x="319660" y="537592"/>
                  <a:pt x="320040" y="537592"/>
                  <a:pt x="320422" y="537973"/>
                </a:cubicBezTo>
                <a:lnTo>
                  <a:pt x="370206" y="569849"/>
                </a:lnTo>
                <a:close/>
                <a:moveTo>
                  <a:pt x="-7081519" y="4199001"/>
                </a:moveTo>
                <a:moveTo>
                  <a:pt x="367665" y="620268"/>
                </a:moveTo>
                <a:cubicBezTo>
                  <a:pt x="365252" y="618617"/>
                  <a:pt x="362839" y="617093"/>
                  <a:pt x="360426" y="615569"/>
                </a:cubicBezTo>
                <a:cubicBezTo>
                  <a:pt x="356871" y="613284"/>
                  <a:pt x="353442" y="610998"/>
                  <a:pt x="349885" y="608711"/>
                </a:cubicBezTo>
                <a:cubicBezTo>
                  <a:pt x="343662" y="604774"/>
                  <a:pt x="337312" y="600584"/>
                  <a:pt x="331089" y="596519"/>
                </a:cubicBezTo>
                <a:cubicBezTo>
                  <a:pt x="328042" y="594615"/>
                  <a:pt x="324994" y="592455"/>
                  <a:pt x="321946" y="590550"/>
                </a:cubicBezTo>
                <a:cubicBezTo>
                  <a:pt x="319913" y="589154"/>
                  <a:pt x="318644" y="586867"/>
                  <a:pt x="318644" y="584328"/>
                </a:cubicBezTo>
                <a:lnTo>
                  <a:pt x="318644" y="571119"/>
                </a:lnTo>
                <a:cubicBezTo>
                  <a:pt x="318644" y="570738"/>
                  <a:pt x="318897" y="570357"/>
                  <a:pt x="319151" y="570104"/>
                </a:cubicBezTo>
                <a:cubicBezTo>
                  <a:pt x="319533" y="569849"/>
                  <a:pt x="319913" y="569849"/>
                  <a:pt x="320168" y="570104"/>
                </a:cubicBezTo>
                <a:lnTo>
                  <a:pt x="368809" y="602869"/>
                </a:lnTo>
                <a:cubicBezTo>
                  <a:pt x="369189" y="603250"/>
                  <a:pt x="369697" y="603250"/>
                  <a:pt x="370079" y="603505"/>
                </a:cubicBezTo>
                <a:lnTo>
                  <a:pt x="370079" y="621792"/>
                </a:lnTo>
                <a:cubicBezTo>
                  <a:pt x="369444" y="621157"/>
                  <a:pt x="368555" y="620776"/>
                  <a:pt x="367665" y="620268"/>
                </a:cubicBezTo>
                <a:close/>
                <a:moveTo>
                  <a:pt x="-7131938" y="4199001"/>
                </a:moveTo>
                <a:moveTo>
                  <a:pt x="505714" y="613665"/>
                </a:moveTo>
                <a:lnTo>
                  <a:pt x="505714" y="633349"/>
                </a:lnTo>
                <a:lnTo>
                  <a:pt x="380365" y="655448"/>
                </a:lnTo>
                <a:lnTo>
                  <a:pt x="380365" y="635636"/>
                </a:lnTo>
                <a:lnTo>
                  <a:pt x="505714" y="613665"/>
                </a:lnTo>
                <a:close/>
                <a:moveTo>
                  <a:pt x="-7125335" y="4199001"/>
                </a:moveTo>
                <a:moveTo>
                  <a:pt x="505714" y="549784"/>
                </a:moveTo>
                <a:lnTo>
                  <a:pt x="505714" y="570738"/>
                </a:lnTo>
                <a:lnTo>
                  <a:pt x="380365" y="592710"/>
                </a:lnTo>
                <a:lnTo>
                  <a:pt x="380365" y="572262"/>
                </a:lnTo>
                <a:lnTo>
                  <a:pt x="505714" y="549784"/>
                </a:lnTo>
                <a:close/>
                <a:moveTo>
                  <a:pt x="-7061454" y="4199001"/>
                </a:moveTo>
                <a:moveTo>
                  <a:pt x="505714" y="581915"/>
                </a:moveTo>
                <a:lnTo>
                  <a:pt x="505714" y="601599"/>
                </a:lnTo>
                <a:lnTo>
                  <a:pt x="380365" y="623571"/>
                </a:lnTo>
                <a:lnTo>
                  <a:pt x="380365" y="603886"/>
                </a:lnTo>
                <a:lnTo>
                  <a:pt x="505714" y="581915"/>
                </a:lnTo>
                <a:close/>
                <a:moveTo>
                  <a:pt x="-7093585" y="4199001"/>
                </a:moveTo>
                <a:moveTo>
                  <a:pt x="501015" y="544068"/>
                </a:moveTo>
                <a:lnTo>
                  <a:pt x="491363" y="545847"/>
                </a:lnTo>
                <a:lnTo>
                  <a:pt x="428880" y="518923"/>
                </a:lnTo>
                <a:lnTo>
                  <a:pt x="438277" y="517653"/>
                </a:lnTo>
                <a:lnTo>
                  <a:pt x="501015" y="544068"/>
                </a:lnTo>
                <a:close/>
                <a:moveTo>
                  <a:pt x="-7055738" y="4199001"/>
                </a:moveTo>
                <a:moveTo>
                  <a:pt x="480822" y="547498"/>
                </a:moveTo>
                <a:lnTo>
                  <a:pt x="471171" y="549275"/>
                </a:lnTo>
                <a:lnTo>
                  <a:pt x="409322" y="521717"/>
                </a:lnTo>
                <a:lnTo>
                  <a:pt x="419862" y="520192"/>
                </a:lnTo>
                <a:lnTo>
                  <a:pt x="480822" y="547498"/>
                </a:lnTo>
                <a:close/>
                <a:moveTo>
                  <a:pt x="-7059168" y="4199001"/>
                </a:moveTo>
              </a:path>
            </a:pathLst>
          </a:custGeom>
          <a:solidFill>
            <a:srgbClr val="FFFFFF">
              <a:alpha val="100000"/>
            </a:srgb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231" name="Picture 550">
            <a:extLst>
              <a:ext uri="{FF2B5EF4-FFF2-40B4-BE49-F238E27FC236}">
                <a16:creationId xmlns:a16="http://schemas.microsoft.com/office/drawing/2014/main" id="{3AA5FCAA-4D8B-B869-4A2F-7DDC811C213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88145" y="3767283"/>
            <a:ext cx="2117408" cy="130969"/>
          </a:xfrm>
          <a:prstGeom prst="rect">
            <a:avLst/>
          </a:prstGeom>
          <a:noFill/>
        </p:spPr>
      </p:pic>
      <p:sp>
        <p:nvSpPr>
          <p:cNvPr id="232" name="Freeform 551">
            <a:extLst>
              <a:ext uri="{FF2B5EF4-FFF2-40B4-BE49-F238E27FC236}">
                <a16:creationId xmlns:a16="http://schemas.microsoft.com/office/drawing/2014/main" id="{3D59D3A6-7687-179C-E190-D87BE4AC627D}"/>
              </a:ext>
            </a:extLst>
          </p:cNvPr>
          <p:cNvSpPr/>
          <p:nvPr/>
        </p:nvSpPr>
        <p:spPr>
          <a:xfrm>
            <a:off x="6773626" y="3350922"/>
            <a:ext cx="1012985" cy="1012985"/>
          </a:xfrm>
          <a:custGeom>
            <a:avLst/>
            <a:gdLst/>
            <a:ahLst/>
            <a:cxnLst/>
            <a:rect l="0" t="0" r="0" b="0"/>
            <a:pathLst>
              <a:path w="1080517" h="1080517">
                <a:moveTo>
                  <a:pt x="0" y="540258"/>
                </a:moveTo>
                <a:cubicBezTo>
                  <a:pt x="0" y="241936"/>
                  <a:pt x="241935" y="0"/>
                  <a:pt x="540259" y="0"/>
                </a:cubicBezTo>
                <a:cubicBezTo>
                  <a:pt x="838582" y="0"/>
                  <a:pt x="1080517" y="241936"/>
                  <a:pt x="1080517" y="540258"/>
                </a:cubicBezTo>
                <a:cubicBezTo>
                  <a:pt x="1080517" y="838582"/>
                  <a:pt x="838582" y="1080517"/>
                  <a:pt x="540259" y="1080517"/>
                </a:cubicBezTo>
                <a:cubicBezTo>
                  <a:pt x="241935" y="1080517"/>
                  <a:pt x="0" y="838582"/>
                  <a:pt x="0" y="540258"/>
                </a:cubicBezTo>
                <a:close/>
                <a:moveTo>
                  <a:pt x="-3368801" y="4376928"/>
                </a:moveTo>
              </a:path>
            </a:pathLst>
          </a:custGeom>
          <a:solidFill>
            <a:srgbClr val="EC660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de-DE"/>
          </a:p>
        </p:txBody>
      </p:sp>
      <p:pic>
        <p:nvPicPr>
          <p:cNvPr id="233" name="Picture 501">
            <a:extLst>
              <a:ext uri="{FF2B5EF4-FFF2-40B4-BE49-F238E27FC236}">
                <a16:creationId xmlns:a16="http://schemas.microsoft.com/office/drawing/2014/main" id="{9044D1AB-D261-56DC-3F96-0E319C3345E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3635" y="3439505"/>
            <a:ext cx="855820" cy="855820"/>
          </a:xfrm>
          <a:prstGeom prst="rect">
            <a:avLst/>
          </a:prstGeom>
          <a:noFill/>
        </p:spPr>
      </p:pic>
      <p:pic>
        <p:nvPicPr>
          <p:cNvPr id="234" name="Picture 556">
            <a:extLst>
              <a:ext uri="{FF2B5EF4-FFF2-40B4-BE49-F238E27FC236}">
                <a16:creationId xmlns:a16="http://schemas.microsoft.com/office/drawing/2014/main" id="{7F10BD72-9620-C37A-7F13-3CE3CD523F0A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7288" y="3578093"/>
            <a:ext cx="555784" cy="554355"/>
          </a:xfrm>
          <a:prstGeom prst="rect">
            <a:avLst/>
          </a:prstGeom>
          <a:noFill/>
        </p:spPr>
      </p:pic>
      <p:pic>
        <p:nvPicPr>
          <p:cNvPr id="235" name="Picture 557">
            <a:extLst>
              <a:ext uri="{FF2B5EF4-FFF2-40B4-BE49-F238E27FC236}">
                <a16:creationId xmlns:a16="http://schemas.microsoft.com/office/drawing/2014/main" id="{652C0402-D4E1-4B73-31E5-C526AABD9661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9040" y="3589523"/>
            <a:ext cx="555784" cy="555784"/>
          </a:xfrm>
          <a:prstGeom prst="rect">
            <a:avLst/>
          </a:prstGeom>
          <a:noFill/>
        </p:spPr>
      </p:pic>
      <p:sp>
        <p:nvSpPr>
          <p:cNvPr id="236" name="Rectangle 560">
            <a:extLst>
              <a:ext uri="{FF2B5EF4-FFF2-40B4-BE49-F238E27FC236}">
                <a16:creationId xmlns:a16="http://schemas.microsoft.com/office/drawing/2014/main" id="{282B5E15-02C9-7FDB-11AF-3E354F5C9BE0}"/>
              </a:ext>
            </a:extLst>
          </p:cNvPr>
          <p:cNvSpPr/>
          <p:nvPr/>
        </p:nvSpPr>
        <p:spPr>
          <a:xfrm>
            <a:off x="1132367" y="4508848"/>
            <a:ext cx="19879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E-</a:t>
            </a:r>
            <a:r>
              <a:rPr lang="de-DE" sz="1000" b="1" spc="-38" dirty="0">
                <a:solidFill>
                  <a:srgbClr val="000000"/>
                </a:solidFill>
              </a:rPr>
              <a:t>R</a:t>
            </a:r>
            <a:r>
              <a:rPr lang="de-DE" sz="1000" b="1" dirty="0">
                <a:solidFill>
                  <a:srgbClr val="000000"/>
                </a:solidFill>
              </a:rPr>
              <a:t>echnung schreiben in Modul </a:t>
            </a:r>
            <a:r>
              <a:rPr lang="de-DE" sz="1000" b="1" spc="-25" dirty="0">
                <a:solidFill>
                  <a:srgbClr val="000000"/>
                </a:solidFill>
              </a:rPr>
              <a:t>D</a:t>
            </a:r>
            <a:r>
              <a:rPr lang="de-DE" sz="1000" b="1" spc="-94" dirty="0">
                <a:solidFill>
                  <a:srgbClr val="000000"/>
                </a:solidFill>
              </a:rPr>
              <a:t>A</a:t>
            </a:r>
            <a:r>
              <a:rPr lang="de-DE" sz="1000" b="1" dirty="0">
                <a:solidFill>
                  <a:srgbClr val="000000"/>
                </a:solidFill>
              </a:rPr>
              <a:t>TEV Auftrags</a:t>
            </a:r>
            <a:r>
              <a:rPr lang="de-DE" sz="1000" b="1" spc="-15" dirty="0">
                <a:solidFill>
                  <a:srgbClr val="000000"/>
                </a:solidFill>
              </a:rPr>
              <a:t>w</a:t>
            </a:r>
            <a:r>
              <a:rPr lang="de-DE" sz="1000" b="1" dirty="0">
                <a:solidFill>
                  <a:srgbClr val="000000"/>
                </a:solidFill>
              </a:rPr>
              <a:t>esen </a:t>
            </a:r>
            <a:r>
              <a:rPr lang="de-DE" sz="1000" b="1" dirty="0" err="1">
                <a:solidFill>
                  <a:srgbClr val="000000"/>
                </a:solidFill>
              </a:rPr>
              <a:t>next</a:t>
            </a:r>
            <a:r>
              <a:rPr lang="de-DE" sz="1000" b="1" dirty="0">
                <a:solidFill>
                  <a:srgbClr val="000000"/>
                </a:solidFill>
              </a:rPr>
              <a:t> </a:t>
            </a:r>
            <a:r>
              <a:rPr lang="de-DE" sz="1000" i="1" dirty="0">
                <a:solidFill>
                  <a:srgbClr val="000000"/>
                </a:solidFill>
              </a:rPr>
              <a:t>(D</a:t>
            </a:r>
            <a:r>
              <a:rPr lang="de-DE" sz="1000" i="1" spc="-93" dirty="0">
                <a:solidFill>
                  <a:srgbClr val="000000"/>
                </a:solidFill>
              </a:rPr>
              <a:t>A</a:t>
            </a:r>
            <a:r>
              <a:rPr lang="de-DE" sz="1000" i="1" dirty="0">
                <a:solidFill>
                  <a:srgbClr val="000000"/>
                </a:solidFill>
              </a:rPr>
              <a:t>TEV Unternehmen online)</a:t>
            </a:r>
          </a:p>
          <a:p>
            <a:r>
              <a:rPr lang="de-DE" sz="1000" b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48" name="Rectangle 564">
            <a:extLst>
              <a:ext uri="{FF2B5EF4-FFF2-40B4-BE49-F238E27FC236}">
                <a16:creationId xmlns:a16="http://schemas.microsoft.com/office/drawing/2014/main" id="{CDA13D9F-6771-A4F1-F07B-3083E53D216A}"/>
              </a:ext>
            </a:extLst>
          </p:cNvPr>
          <p:cNvSpPr/>
          <p:nvPr/>
        </p:nvSpPr>
        <p:spPr>
          <a:xfrm>
            <a:off x="3680416" y="4508848"/>
            <a:ext cx="194145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E-</a:t>
            </a:r>
            <a:r>
              <a:rPr lang="de-DE" sz="1000" b="1" spc="-38" dirty="0">
                <a:solidFill>
                  <a:srgbClr val="000000"/>
                </a:solidFill>
              </a:rPr>
              <a:t>R</a:t>
            </a:r>
            <a:r>
              <a:rPr lang="de-DE" sz="1000" b="1" dirty="0">
                <a:solidFill>
                  <a:srgbClr val="000000"/>
                </a:solidFill>
              </a:rPr>
              <a:t>echnung </a:t>
            </a:r>
            <a:r>
              <a:rPr lang="de-DE" sz="1000" b="1" spc="-16" dirty="0">
                <a:solidFill>
                  <a:srgbClr val="000000"/>
                </a:solidFill>
              </a:rPr>
              <a:t>v</a:t>
            </a:r>
            <a:r>
              <a:rPr lang="de-DE" sz="1000" b="1" dirty="0">
                <a:solidFill>
                  <a:srgbClr val="000000"/>
                </a:solidFill>
              </a:rPr>
              <a:t>ersenden an Kunden in Modul</a:t>
            </a:r>
            <a:r>
              <a:rPr lang="de-DE" sz="1000" b="1" spc="-15" dirty="0">
                <a:solidFill>
                  <a:srgbClr val="000000"/>
                </a:solidFill>
              </a:rPr>
              <a:t> </a:t>
            </a:r>
            <a:r>
              <a:rPr lang="de-DE" sz="1000" b="1" spc="-25" dirty="0">
                <a:solidFill>
                  <a:srgbClr val="000000"/>
                </a:solidFill>
              </a:rPr>
              <a:t>D</a:t>
            </a:r>
            <a:r>
              <a:rPr lang="de-DE" sz="1000" b="1" spc="-94" dirty="0">
                <a:solidFill>
                  <a:srgbClr val="000000"/>
                </a:solidFill>
              </a:rPr>
              <a:t>A</a:t>
            </a:r>
            <a:r>
              <a:rPr lang="de-DE" sz="1000" b="1" dirty="0">
                <a:solidFill>
                  <a:srgbClr val="000000"/>
                </a:solidFill>
              </a:rPr>
              <a:t>TEV Auftrags</a:t>
            </a:r>
            <a:r>
              <a:rPr lang="de-DE" sz="1000" b="1" spc="-15" dirty="0">
                <a:solidFill>
                  <a:srgbClr val="000000"/>
                </a:solidFill>
              </a:rPr>
              <a:t>w</a:t>
            </a:r>
            <a:r>
              <a:rPr lang="de-DE" sz="1000" b="1" dirty="0">
                <a:solidFill>
                  <a:srgbClr val="000000"/>
                </a:solidFill>
              </a:rPr>
              <a:t>esen </a:t>
            </a:r>
            <a:r>
              <a:rPr lang="de-DE" sz="1000" b="1" dirty="0" err="1">
                <a:solidFill>
                  <a:srgbClr val="000000"/>
                </a:solidFill>
              </a:rPr>
              <a:t>next</a:t>
            </a:r>
            <a:r>
              <a:rPr lang="de-DE" sz="1000" b="1" dirty="0">
                <a:solidFill>
                  <a:srgbClr val="000000"/>
                </a:solidFill>
              </a:rPr>
              <a:t> </a:t>
            </a:r>
            <a:r>
              <a:rPr lang="de-DE" sz="1000" i="1" dirty="0">
                <a:solidFill>
                  <a:srgbClr val="000000"/>
                </a:solidFill>
              </a:rPr>
              <a:t>(D</a:t>
            </a:r>
            <a:r>
              <a:rPr lang="de-DE" sz="1000" i="1" spc="-93" dirty="0">
                <a:solidFill>
                  <a:srgbClr val="000000"/>
                </a:solidFill>
              </a:rPr>
              <a:t>A</a:t>
            </a:r>
            <a:r>
              <a:rPr lang="de-DE" sz="1000" i="1" dirty="0">
                <a:solidFill>
                  <a:srgbClr val="000000"/>
                </a:solidFill>
              </a:rPr>
              <a:t>TEV Unternehmen online)</a:t>
            </a:r>
          </a:p>
        </p:txBody>
      </p:sp>
      <p:sp>
        <p:nvSpPr>
          <p:cNvPr id="249" name="Rectangle 565">
            <a:extLst>
              <a:ext uri="{FF2B5EF4-FFF2-40B4-BE49-F238E27FC236}">
                <a16:creationId xmlns:a16="http://schemas.microsoft.com/office/drawing/2014/main" id="{DACCCBB1-766A-D411-E2DD-5A01D5637826}"/>
              </a:ext>
            </a:extLst>
          </p:cNvPr>
          <p:cNvSpPr/>
          <p:nvPr/>
        </p:nvSpPr>
        <p:spPr>
          <a:xfrm>
            <a:off x="8323042" y="3593802"/>
            <a:ext cx="868956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Weitergabe</a:t>
            </a:r>
            <a:r>
              <a:rPr lang="de-DE" sz="1000" i="1" spc="-24" dirty="0">
                <a:solidFill>
                  <a:srgbClr val="000000"/>
                </a:solidFill>
              </a:rPr>
              <a:t> </a:t>
            </a:r>
            <a:r>
              <a:rPr lang="de-DE" sz="1000" i="1" dirty="0">
                <a:solidFill>
                  <a:srgbClr val="000000"/>
                </a:solidFill>
              </a:rPr>
              <a:t>für </a:t>
            </a:r>
          </a:p>
        </p:txBody>
      </p:sp>
      <p:sp>
        <p:nvSpPr>
          <p:cNvPr id="250" name="Rectangle 566">
            <a:extLst>
              <a:ext uri="{FF2B5EF4-FFF2-40B4-BE49-F238E27FC236}">
                <a16:creationId xmlns:a16="http://schemas.microsoft.com/office/drawing/2014/main" id="{FED7713D-78F5-DA27-901F-C58DDC409463}"/>
              </a:ext>
            </a:extLst>
          </p:cNvPr>
          <p:cNvSpPr/>
          <p:nvPr/>
        </p:nvSpPr>
        <p:spPr>
          <a:xfrm>
            <a:off x="8091585" y="3901821"/>
            <a:ext cx="1293816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die Finanzbuchfüh</a:t>
            </a:r>
            <a:r>
              <a:rPr lang="de-DE" sz="1000" i="1" spc="-11" dirty="0">
                <a:solidFill>
                  <a:srgbClr val="000000"/>
                </a:solidFill>
              </a:rPr>
              <a:t>r</a:t>
            </a:r>
            <a:r>
              <a:rPr lang="de-DE" sz="1000" i="1" dirty="0">
                <a:solidFill>
                  <a:srgbClr val="000000"/>
                </a:solidFill>
              </a:rPr>
              <a:t>ung</a:t>
            </a:r>
          </a:p>
        </p:txBody>
      </p:sp>
      <p:sp>
        <p:nvSpPr>
          <p:cNvPr id="251" name="Rectangle 567">
            <a:extLst>
              <a:ext uri="{FF2B5EF4-FFF2-40B4-BE49-F238E27FC236}">
                <a16:creationId xmlns:a16="http://schemas.microsoft.com/office/drawing/2014/main" id="{A8A8CA7A-64C9-3890-B66A-14E92F386995}"/>
              </a:ext>
            </a:extLst>
          </p:cNvPr>
          <p:cNvSpPr/>
          <p:nvPr/>
        </p:nvSpPr>
        <p:spPr>
          <a:xfrm>
            <a:off x="6404283" y="4508848"/>
            <a:ext cx="1838258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Modul </a:t>
            </a:r>
            <a:r>
              <a:rPr lang="de-DE" sz="1000" b="1" spc="-27" dirty="0">
                <a:solidFill>
                  <a:srgbClr val="000000"/>
                </a:solidFill>
              </a:rPr>
              <a:t>D</a:t>
            </a:r>
            <a:r>
              <a:rPr lang="de-DE" sz="1000" b="1" spc="-96" dirty="0">
                <a:solidFill>
                  <a:srgbClr val="000000"/>
                </a:solidFill>
              </a:rPr>
              <a:t>A</a:t>
            </a:r>
            <a:r>
              <a:rPr lang="de-DE" sz="1000" b="1" dirty="0">
                <a:solidFill>
                  <a:srgbClr val="000000"/>
                </a:solidFill>
              </a:rPr>
              <a:t>TEV Belege online </a:t>
            </a:r>
            <a:r>
              <a:rPr lang="de-DE" sz="1000" dirty="0">
                <a:solidFill>
                  <a:srgbClr val="000000"/>
                </a:solidFill>
              </a:rPr>
              <a:t>(</a:t>
            </a:r>
            <a:r>
              <a:rPr lang="de-DE" sz="1000" spc="-27" dirty="0">
                <a:solidFill>
                  <a:srgbClr val="000000"/>
                </a:solidFill>
              </a:rPr>
              <a:t>D</a:t>
            </a:r>
            <a:r>
              <a:rPr lang="de-DE" sz="1000" spc="-96" dirty="0">
                <a:solidFill>
                  <a:srgbClr val="000000"/>
                </a:solidFill>
              </a:rPr>
              <a:t>A</a:t>
            </a:r>
            <a:r>
              <a:rPr lang="de-DE" sz="1000" dirty="0">
                <a:solidFill>
                  <a:srgbClr val="000000"/>
                </a:solidFill>
              </a:rPr>
              <a:t>TEV Un</a:t>
            </a:r>
            <a:r>
              <a:rPr lang="de-DE" sz="1000" spc="-11" dirty="0">
                <a:solidFill>
                  <a:srgbClr val="000000"/>
                </a:solidFill>
              </a:rPr>
              <a:t>t</a:t>
            </a:r>
            <a:r>
              <a:rPr lang="de-DE" sz="1000" dirty="0">
                <a:solidFill>
                  <a:srgbClr val="000000"/>
                </a:solidFill>
              </a:rPr>
              <a:t>ernehmen online)</a:t>
            </a:r>
            <a:endParaRPr lang="de-DE" sz="1000" b="1" dirty="0">
              <a:solidFill>
                <a:srgbClr val="000000"/>
              </a:solidFill>
            </a:endParaRPr>
          </a:p>
        </p:txBody>
      </p:sp>
      <p:sp>
        <p:nvSpPr>
          <p:cNvPr id="255" name="Rectangle 570">
            <a:extLst>
              <a:ext uri="{FF2B5EF4-FFF2-40B4-BE49-F238E27FC236}">
                <a16:creationId xmlns:a16="http://schemas.microsoft.com/office/drawing/2014/main" id="{7F53031F-142B-3805-2010-1B2403BAC858}"/>
              </a:ext>
            </a:extLst>
          </p:cNvPr>
          <p:cNvSpPr/>
          <p:nvPr/>
        </p:nvSpPr>
        <p:spPr>
          <a:xfrm>
            <a:off x="5621868" y="3609347"/>
            <a:ext cx="642805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Ablage und</a:t>
            </a:r>
          </a:p>
        </p:txBody>
      </p:sp>
      <p:sp>
        <p:nvSpPr>
          <p:cNvPr id="256" name="Rectangle 571">
            <a:extLst>
              <a:ext uri="{FF2B5EF4-FFF2-40B4-BE49-F238E27FC236}">
                <a16:creationId xmlns:a16="http://schemas.microsoft.com/office/drawing/2014/main" id="{88C473B2-EFA8-2D9C-1A93-A475A4E139E8}"/>
              </a:ext>
            </a:extLst>
          </p:cNvPr>
          <p:cNvSpPr/>
          <p:nvPr/>
        </p:nvSpPr>
        <p:spPr>
          <a:xfrm>
            <a:off x="5839224" y="3670746"/>
            <a:ext cx="32060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257" name="Rectangle 572">
            <a:extLst>
              <a:ext uri="{FF2B5EF4-FFF2-40B4-BE49-F238E27FC236}">
                <a16:creationId xmlns:a16="http://schemas.microsoft.com/office/drawing/2014/main" id="{1D59B040-894B-F8F3-B085-9F4F783B3C10}"/>
              </a:ext>
            </a:extLst>
          </p:cNvPr>
          <p:cNvSpPr/>
          <p:nvPr/>
        </p:nvSpPr>
        <p:spPr>
          <a:xfrm>
            <a:off x="5586149" y="3911060"/>
            <a:ext cx="698909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de-DE" sz="1000" i="1" dirty="0">
                <a:solidFill>
                  <a:srgbClr val="000000"/>
                </a:solidFill>
              </a:rPr>
              <a:t>Archivierung</a:t>
            </a:r>
          </a:p>
        </p:txBody>
      </p:sp>
      <p:sp>
        <p:nvSpPr>
          <p:cNvPr id="258" name="Rectangle 573">
            <a:extLst>
              <a:ext uri="{FF2B5EF4-FFF2-40B4-BE49-F238E27FC236}">
                <a16:creationId xmlns:a16="http://schemas.microsoft.com/office/drawing/2014/main" id="{A3D33351-9D86-3698-7031-C832CA25B5EF}"/>
              </a:ext>
            </a:extLst>
          </p:cNvPr>
          <p:cNvSpPr/>
          <p:nvPr/>
        </p:nvSpPr>
        <p:spPr>
          <a:xfrm>
            <a:off x="2954081" y="3609262"/>
            <a:ext cx="734175" cy="42351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L="12859"/>
            <a:r>
              <a:rPr lang="de-DE" sz="1000" i="1" dirty="0">
                <a:solidFill>
                  <a:srgbClr val="000000"/>
                </a:solidFill>
              </a:rPr>
              <a:t>Versendung </a:t>
            </a:r>
          </a:p>
          <a:p>
            <a:pPr>
              <a:lnSpc>
                <a:spcPts val="2474"/>
              </a:lnSpc>
            </a:pPr>
            <a:r>
              <a:rPr lang="de-DE" sz="1000" i="1" dirty="0">
                <a:solidFill>
                  <a:srgbClr val="000000"/>
                </a:solidFill>
              </a:rPr>
              <a:t>automatisch</a:t>
            </a:r>
          </a:p>
        </p:txBody>
      </p:sp>
      <p:sp>
        <p:nvSpPr>
          <p:cNvPr id="259" name="Rectangle 574">
            <a:extLst>
              <a:ext uri="{FF2B5EF4-FFF2-40B4-BE49-F238E27FC236}">
                <a16:creationId xmlns:a16="http://schemas.microsoft.com/office/drawing/2014/main" id="{32849C7A-7F4C-197C-4D62-EE420DBC2CA3}"/>
              </a:ext>
            </a:extLst>
          </p:cNvPr>
          <p:cNvSpPr/>
          <p:nvPr/>
        </p:nvSpPr>
        <p:spPr>
          <a:xfrm>
            <a:off x="9385401" y="4508848"/>
            <a:ext cx="1905137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de-DE" sz="1000" b="1" dirty="0">
                <a:solidFill>
                  <a:srgbClr val="000000"/>
                </a:solidFill>
              </a:rPr>
              <a:t>Finanzbuchführung</a:t>
            </a:r>
          </a:p>
          <a:p>
            <a:pPr algn="ctr"/>
            <a:r>
              <a:rPr lang="de-DE" sz="1000" i="1" dirty="0">
                <a:solidFill>
                  <a:srgbClr val="000000"/>
                </a:solidFill>
              </a:rPr>
              <a:t>im Unternehmen </a:t>
            </a:r>
            <a:br>
              <a:rPr lang="de-DE" sz="1000" i="1" dirty="0">
                <a:solidFill>
                  <a:srgbClr val="000000"/>
                </a:solidFill>
              </a:rPr>
            </a:br>
            <a:r>
              <a:rPr lang="de-DE" sz="1000" i="1" dirty="0">
                <a:solidFill>
                  <a:srgbClr val="000000"/>
                </a:solidFill>
              </a:rPr>
              <a:t>(D</a:t>
            </a:r>
            <a:r>
              <a:rPr lang="de-DE" sz="1000" i="1" spc="-93" dirty="0">
                <a:solidFill>
                  <a:srgbClr val="000000"/>
                </a:solidFill>
              </a:rPr>
              <a:t>A</a:t>
            </a:r>
            <a:r>
              <a:rPr lang="de-DE" sz="1000" i="1" dirty="0">
                <a:solidFill>
                  <a:srgbClr val="000000"/>
                </a:solidFill>
              </a:rPr>
              <a:t>TEV Mittels</a:t>
            </a:r>
            <a:r>
              <a:rPr lang="de-DE" sz="1000" i="1" spc="-12" dirty="0">
                <a:solidFill>
                  <a:srgbClr val="000000"/>
                </a:solidFill>
              </a:rPr>
              <a:t>t</a:t>
            </a:r>
            <a:r>
              <a:rPr lang="de-DE" sz="1000" i="1" dirty="0">
                <a:solidFill>
                  <a:srgbClr val="000000"/>
                </a:solidFill>
              </a:rPr>
              <a:t>and-Programme)</a:t>
            </a:r>
          </a:p>
          <a:p>
            <a:pPr algn="ctr"/>
            <a:r>
              <a:rPr lang="de-DE" sz="1000" b="1" i="1" dirty="0">
                <a:solidFill>
                  <a:srgbClr val="000000"/>
                </a:solidFill>
              </a:rPr>
              <a:t>oder</a:t>
            </a:r>
          </a:p>
          <a:p>
            <a:pPr algn="ctr"/>
            <a:r>
              <a:rPr lang="de-DE" sz="1000" i="1" dirty="0">
                <a:solidFill>
                  <a:srgbClr val="000000"/>
                </a:solidFill>
              </a:rPr>
              <a:t>in der Kanzlei </a:t>
            </a:r>
          </a:p>
          <a:p>
            <a:pPr algn="ctr"/>
            <a:r>
              <a:rPr lang="de-DE" sz="1000" i="1" dirty="0">
                <a:solidFill>
                  <a:srgbClr val="000000"/>
                </a:solidFill>
              </a:rPr>
              <a:t>(D</a:t>
            </a:r>
            <a:r>
              <a:rPr lang="de-DE" sz="1000" i="1" spc="-93" dirty="0">
                <a:solidFill>
                  <a:srgbClr val="000000"/>
                </a:solidFill>
              </a:rPr>
              <a:t>A</a:t>
            </a:r>
            <a:r>
              <a:rPr lang="de-DE" sz="1000" i="1" dirty="0">
                <a:solidFill>
                  <a:srgbClr val="000000"/>
                </a:solidFill>
              </a:rPr>
              <a:t>TEV Kanzlei-</a:t>
            </a:r>
            <a:r>
              <a:rPr lang="de-DE" sz="1000" i="1" spc="-35" dirty="0">
                <a:solidFill>
                  <a:srgbClr val="000000"/>
                </a:solidFill>
              </a:rPr>
              <a:t>R</a:t>
            </a:r>
            <a:r>
              <a:rPr lang="de-DE" sz="1000" i="1" dirty="0">
                <a:solidFill>
                  <a:srgbClr val="000000"/>
                </a:solidFill>
              </a:rPr>
              <a:t>echnung</a:t>
            </a:r>
            <a:r>
              <a:rPr lang="de-DE" sz="1000" i="1" spc="-25" dirty="0">
                <a:solidFill>
                  <a:srgbClr val="000000"/>
                </a:solidFill>
              </a:rPr>
              <a:t>s</a:t>
            </a:r>
            <a:r>
              <a:rPr lang="de-DE" sz="1000" i="1" dirty="0">
                <a:solidFill>
                  <a:srgbClr val="000000"/>
                </a:solidFill>
              </a:rPr>
              <a:t>we</a:t>
            </a:r>
            <a:r>
              <a:rPr lang="de-DE" sz="1000" i="1" spc="-16" dirty="0">
                <a:solidFill>
                  <a:srgbClr val="000000"/>
                </a:solidFill>
              </a:rPr>
              <a:t>s</a:t>
            </a:r>
            <a:r>
              <a:rPr lang="de-DE" sz="1000" i="1" dirty="0">
                <a:solidFill>
                  <a:srgbClr val="000000"/>
                </a:solidFill>
              </a:rPr>
              <a:t>en)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D0F7F54-1F23-45DB-0203-3DFCFB8FF4C2}"/>
              </a:ext>
            </a:extLst>
          </p:cNvPr>
          <p:cNvSpPr txBox="1">
            <a:spLocks/>
          </p:cNvSpPr>
          <p:nvPr/>
        </p:nvSpPr>
        <p:spPr>
          <a:xfrm>
            <a:off x="768790" y="523474"/>
            <a:ext cx="6592819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rgbClr val="EC6608"/>
                </a:solidFill>
                <a:latin typeface="+mj-lt"/>
              </a:rPr>
              <a:t>5. Praktische Umsetzung</a:t>
            </a:r>
          </a:p>
        </p:txBody>
      </p:sp>
    </p:spTree>
    <p:extLst>
      <p:ext uri="{BB962C8B-B14F-4D97-AF65-F5344CB8AC3E}">
        <p14:creationId xmlns:p14="http://schemas.microsoft.com/office/powerpoint/2010/main" val="3839973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3">
            <a:extLst>
              <a:ext uri="{FF2B5EF4-FFF2-40B4-BE49-F238E27FC236}">
                <a16:creationId xmlns:a16="http://schemas.microsoft.com/office/drawing/2014/main" id="{ADBB2413-F659-0E50-CB8D-440DF1F28D2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4. Vorteile der E-Rechnung</a:t>
            </a:r>
            <a:endParaRPr lang="de-DE" sz="1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Vorteile der E-Rechnung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A5A4C0A-BACF-7AF2-ABC5-55DDADEE066B}"/>
              </a:ext>
            </a:extLst>
          </p:cNvPr>
          <p:cNvSpPr txBox="1"/>
          <p:nvPr/>
        </p:nvSpPr>
        <p:spPr>
          <a:xfrm>
            <a:off x="840877" y="2429864"/>
            <a:ext cx="10331948" cy="3795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Kosteneinsparung</a:t>
            </a:r>
          </a:p>
          <a:p>
            <a:pPr marL="800100" lvl="1" indent="-34290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Direkte Kosten für Papier, Porto, Toner sowie Versand und Druck</a:t>
            </a:r>
          </a:p>
          <a:p>
            <a:pPr marL="800100" lvl="1" indent="-34290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Indirekte Kosten für Personal und Verwaltung</a:t>
            </a:r>
          </a:p>
          <a:p>
            <a:pPr marL="800100" lvl="1" indent="-34290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2000" dirty="0"/>
              <a:t>Versteckte Kosten (Verzögerung im Prozess und Fehlerrisiko)</a:t>
            </a:r>
          </a:p>
          <a:p>
            <a:pPr marL="800100" lvl="1" indent="-342900">
              <a:buFontTx/>
              <a:buChar char="-"/>
            </a:pPr>
            <a:endParaRPr lang="de-DE" dirty="0"/>
          </a:p>
          <a:p>
            <a:pPr marL="800100" lvl="1" indent="-342900">
              <a:lnSpc>
                <a:spcPts val="4000"/>
              </a:lnSpc>
              <a:buFont typeface="Wingdings" panose="05000000000000000000" pitchFamily="2" charset="2"/>
              <a:buChar char="è"/>
            </a:pPr>
            <a:r>
              <a:rPr lang="de-DE" sz="2400" dirty="0">
                <a:solidFill>
                  <a:srgbClr val="006C3B"/>
                </a:solidFill>
                <a:sym typeface="Wingdings" panose="05000000000000000000" pitchFamily="2" charset="2"/>
              </a:rPr>
              <a:t> Einsparpotential je </a:t>
            </a:r>
            <a:r>
              <a:rPr lang="de-DE" sz="2400" b="1" dirty="0">
                <a:solidFill>
                  <a:srgbClr val="006C3B"/>
                </a:solidFill>
                <a:sym typeface="Wingdings" panose="05000000000000000000" pitchFamily="2" charset="2"/>
              </a:rPr>
              <a:t>Ausgangsrechnung von 6,60 €</a:t>
            </a:r>
          </a:p>
          <a:p>
            <a:pPr marL="800100" lvl="1" indent="-342900">
              <a:lnSpc>
                <a:spcPts val="4000"/>
              </a:lnSpc>
              <a:buFont typeface="Wingdings" panose="05000000000000000000" pitchFamily="2" charset="2"/>
              <a:buChar char="è"/>
            </a:pPr>
            <a:r>
              <a:rPr lang="de-DE" sz="2400" dirty="0">
                <a:solidFill>
                  <a:srgbClr val="006C3B"/>
                </a:solidFill>
                <a:sym typeface="Wingdings" panose="05000000000000000000" pitchFamily="2" charset="2"/>
              </a:rPr>
              <a:t> Einsparpotential je </a:t>
            </a:r>
            <a:r>
              <a:rPr lang="de-DE" sz="2400" b="1" dirty="0">
                <a:solidFill>
                  <a:srgbClr val="006C3B"/>
                </a:solidFill>
                <a:sym typeface="Wingdings" panose="05000000000000000000" pitchFamily="2" charset="2"/>
              </a:rPr>
              <a:t>Eingangsrechnungen von 11,20 €</a:t>
            </a:r>
          </a:p>
          <a:p>
            <a:pPr lvl="1"/>
            <a:endParaRPr lang="de-DE" sz="2400" dirty="0">
              <a:solidFill>
                <a:srgbClr val="006C3B"/>
              </a:solidFill>
              <a:sym typeface="Wingdings" panose="05000000000000000000" pitchFamily="2" charset="2"/>
            </a:endParaRPr>
          </a:p>
          <a:p>
            <a:pPr lvl="1"/>
            <a:endParaRPr lang="de-DE" sz="2400" dirty="0">
              <a:solidFill>
                <a:srgbClr val="006C3B"/>
              </a:solidFill>
              <a:sym typeface="Wingdings" panose="05000000000000000000" pitchFamily="2" charset="2"/>
            </a:endParaRPr>
          </a:p>
          <a:p>
            <a:pPr lvl="1"/>
            <a:r>
              <a:rPr lang="de-DE" sz="900" dirty="0">
                <a:sym typeface="Wingdings" panose="05000000000000000000" pitchFamily="2" charset="2"/>
              </a:rPr>
              <a:t>Quelle: </a:t>
            </a:r>
            <a:r>
              <a:rPr lang="de-DE" sz="900" dirty="0">
                <a:sym typeface="Wingdings" panose="05000000000000000000" pitchFamily="2" charset="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https://www.getmyinvoices.com/de/blog/die-vermeidbaren-kosten-von-papier-rechnungen/</a:t>
            </a:r>
            <a:r>
              <a:rPr lang="de-DE" sz="900" dirty="0">
                <a:sym typeface="Wingdings" panose="05000000000000000000" pitchFamily="2" charset="2"/>
              </a:rPr>
              <a:t> , 29.05.2024</a:t>
            </a:r>
            <a:endParaRPr lang="de-DE" sz="900" dirty="0"/>
          </a:p>
        </p:txBody>
      </p:sp>
    </p:spTree>
    <p:extLst>
      <p:ext uri="{BB962C8B-B14F-4D97-AF65-F5344CB8AC3E}">
        <p14:creationId xmlns:p14="http://schemas.microsoft.com/office/powerpoint/2010/main" val="2673906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6637C228-8687-B385-0068-6C97DEA64D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/>
              <a:t>Es gilt eine </a:t>
            </a:r>
            <a:r>
              <a:rPr lang="de-DE" b="1" dirty="0"/>
              <a:t>10-jährige Aufbewahrungsfrist </a:t>
            </a:r>
            <a:r>
              <a:rPr lang="de-DE" dirty="0"/>
              <a:t>für gestellte und erhaltene Rechnungen </a:t>
            </a:r>
          </a:p>
          <a:p>
            <a:r>
              <a:rPr lang="de-DE" dirty="0"/>
              <a:t>Die Echtheit der Herkunft der Rechnung, die Unversehrtheit ihres Inhalts und ihre Lesbarkeit müssen gewährleistet werden. </a:t>
            </a:r>
          </a:p>
          <a:p>
            <a:pPr marL="685800" lvl="2">
              <a:spcBef>
                <a:spcPts val="1000"/>
              </a:spcBef>
            </a:pPr>
            <a:r>
              <a:rPr lang="de-DE" sz="2200" dirty="0"/>
              <a:t>Echtheit der Herkunft bedeutet die Sicherheit der Identität des Rechnungsausstellers. </a:t>
            </a:r>
          </a:p>
          <a:p>
            <a:pPr marL="685800" lvl="2">
              <a:spcBef>
                <a:spcPts val="1000"/>
              </a:spcBef>
            </a:pPr>
            <a:r>
              <a:rPr lang="de-DE" sz="2200" dirty="0"/>
              <a:t>Unversehrtheit des Inhalts bedeutet, dass die nach diesem Gesetz erforderlichen Angaben nicht geändert wurden. </a:t>
            </a:r>
          </a:p>
          <a:p>
            <a:pPr marL="685800" lvl="2">
              <a:spcBef>
                <a:spcPts val="1000"/>
              </a:spcBef>
            </a:pPr>
            <a:r>
              <a:rPr lang="de-DE" sz="2200" dirty="0"/>
              <a:t>Jeder Unternehmer legt fest, in welcher Weise die Echtheit der Herkunft, die Unversehrtheit des Inhalts und die Lesbarkeit der Rechnung gewährleistet werden. 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D51842-F6EA-1715-8D3A-634F64BC6187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B2863988-C0AA-CEA3-8631-925097313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Aufbewahrung von Rechnungen</a:t>
            </a:r>
          </a:p>
        </p:txBody>
      </p:sp>
    </p:spTree>
    <p:extLst>
      <p:ext uri="{BB962C8B-B14F-4D97-AF65-F5344CB8AC3E}">
        <p14:creationId xmlns:p14="http://schemas.microsoft.com/office/powerpoint/2010/main" val="34704825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Menschliches Gesicht, Screenshot, orange enthält.&#10;&#10;Automatisch generierte Beschreibung">
            <a:extLst>
              <a:ext uri="{FF2B5EF4-FFF2-40B4-BE49-F238E27FC236}">
                <a16:creationId xmlns:a16="http://schemas.microsoft.com/office/drawing/2014/main" id="{0A6AC44F-30CA-4D2D-D661-566FCA5FC6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50E71EA-977F-850D-B871-D72AE3242384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sp>
        <p:nvSpPr>
          <p:cNvPr id="5" name="Titel 7">
            <a:extLst>
              <a:ext uri="{FF2B5EF4-FFF2-40B4-BE49-F238E27FC236}">
                <a16:creationId xmlns:a16="http://schemas.microsoft.com/office/drawing/2014/main" id="{264A95AB-210C-58C2-3726-E0E5D670E5CF}"/>
              </a:ext>
            </a:extLst>
          </p:cNvPr>
          <p:cNvSpPr txBox="1">
            <a:spLocks/>
          </p:cNvSpPr>
          <p:nvPr/>
        </p:nvSpPr>
        <p:spPr>
          <a:xfrm>
            <a:off x="827999" y="3096861"/>
            <a:ext cx="10632164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4. Zusammenfassung und </a:t>
            </a:r>
          </a:p>
          <a:p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    Ausblick</a:t>
            </a:r>
            <a:endParaRPr lang="de-DE" dirty="0"/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1A5FFFC9-F5CC-5875-B2B4-12BA248869D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16189B32-4099-E13C-F56C-80FED31050EC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645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838200" y="2333387"/>
            <a:ext cx="9188669" cy="3605356"/>
          </a:xfrm>
        </p:spPr>
        <p:txBody>
          <a:bodyPr lIns="90000">
            <a:normAutofit/>
          </a:bodyPr>
          <a:lstStyle/>
          <a:p>
            <a:pPr>
              <a:spcBef>
                <a:spcPts val="1200"/>
              </a:spcBef>
              <a:buClr>
                <a:srgbClr val="EC6608"/>
              </a:buClr>
            </a:pPr>
            <a:r>
              <a:rPr lang="de-DE" sz="2000" dirty="0"/>
              <a:t>Aus der elektronischen Rechnung wird 2025 die sonstige Rechnung</a:t>
            </a:r>
          </a:p>
          <a:p>
            <a:pPr>
              <a:spcBef>
                <a:spcPts val="1200"/>
              </a:spcBef>
              <a:buClr>
                <a:srgbClr val="EC6608"/>
              </a:buClr>
            </a:pPr>
            <a:r>
              <a:rPr lang="de-DE" sz="2000" b="1" dirty="0"/>
              <a:t>Ab 2025 </a:t>
            </a:r>
            <a:r>
              <a:rPr lang="de-DE" sz="2000" dirty="0"/>
              <a:t>ist die elektronische Rechnung ein strukturierter elektronischer </a:t>
            </a:r>
            <a:br>
              <a:rPr lang="de-DE" sz="2000" dirty="0"/>
            </a:br>
            <a:r>
              <a:rPr lang="de-DE" sz="2000" dirty="0"/>
              <a:t>XML-Datensatz  </a:t>
            </a:r>
          </a:p>
          <a:p>
            <a:pPr>
              <a:spcBef>
                <a:spcPts val="1200"/>
              </a:spcBef>
              <a:buClr>
                <a:srgbClr val="EC6608"/>
              </a:buClr>
            </a:pPr>
            <a:r>
              <a:rPr lang="de-DE" sz="2000" dirty="0"/>
              <a:t>Neue Vorgaben gelten zur Lesbarkeit – die übrigen Anforderungen (</a:t>
            </a:r>
            <a:r>
              <a:rPr lang="de-DE" sz="2000" dirty="0">
                <a:sym typeface="Wingdings" panose="05000000000000000000" pitchFamily="2" charset="2"/>
              </a:rPr>
              <a:t> </a:t>
            </a:r>
            <a:r>
              <a:rPr lang="de-DE" sz="2000" dirty="0" err="1"/>
              <a:t>GoBD</a:t>
            </a:r>
            <a:r>
              <a:rPr lang="de-DE" sz="2000" dirty="0"/>
              <a:t>) bestehen weiterhin</a:t>
            </a:r>
          </a:p>
          <a:p>
            <a:pPr>
              <a:spcBef>
                <a:spcPts val="1200"/>
              </a:spcBef>
              <a:buClr>
                <a:srgbClr val="EC6608"/>
              </a:buClr>
            </a:pPr>
            <a:r>
              <a:rPr lang="de-DE" sz="2000" b="1" dirty="0"/>
              <a:t>Ab 01.01.2025 </a:t>
            </a:r>
            <a:r>
              <a:rPr lang="de-DE" sz="2000" dirty="0"/>
              <a:t>muss jeder Unternehmer elektronische Rechnungen empfangen und verarbeiten können</a:t>
            </a:r>
          </a:p>
          <a:p>
            <a:pPr>
              <a:spcBef>
                <a:spcPts val="1200"/>
              </a:spcBef>
              <a:buClr>
                <a:srgbClr val="EC6608"/>
              </a:buClr>
            </a:pPr>
            <a:r>
              <a:rPr lang="de-DE" sz="2000" b="1" dirty="0"/>
              <a:t>Ab 01.01.2025 </a:t>
            </a:r>
            <a:r>
              <a:rPr lang="de-DE" sz="2000" dirty="0"/>
              <a:t>kann jeder Unternehmer elektronische Rechnungen versenden</a:t>
            </a:r>
          </a:p>
          <a:p>
            <a:pPr>
              <a:spcBef>
                <a:spcPts val="1200"/>
              </a:spcBef>
              <a:buClr>
                <a:srgbClr val="EC6608"/>
              </a:buClr>
            </a:pPr>
            <a:r>
              <a:rPr lang="de-DE" sz="2000" b="1" dirty="0"/>
              <a:t>Ab 01.01.2027 (bzw. 01.01.2028)</a:t>
            </a:r>
            <a:r>
              <a:rPr lang="de-DE" sz="2000" dirty="0"/>
              <a:t> muss jeder Unternehmer elektronische Rechnungen versenden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13B5643A-5B13-4A96-A913-ACDD329BF756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6. Zusammenfassung und Ausblick</a:t>
            </a:r>
            <a:endParaRPr lang="de-DE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61578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90" y="1286793"/>
            <a:ext cx="7299117" cy="4754552"/>
          </a:xfr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4B95F7FF-0D18-219D-CFFE-45DF4E1C432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6. Zusammenfassung und Ausblick</a:t>
            </a:r>
            <a:endParaRPr lang="de-DE" sz="1400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ea typeface="Roboto"/>
              </a:rPr>
              <a:t>Überblick </a:t>
            </a:r>
            <a:br>
              <a:rPr lang="de-DE" dirty="0">
                <a:ea typeface="Roboto"/>
              </a:rPr>
            </a:br>
            <a:r>
              <a:rPr lang="de-DE" dirty="0">
                <a:ea typeface="Roboto"/>
              </a:rPr>
              <a:t>zur E-Rechnung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43353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>
            <a:extLst>
              <a:ext uri="{FF2B5EF4-FFF2-40B4-BE49-F238E27FC236}">
                <a16:creationId xmlns:a16="http://schemas.microsoft.com/office/drawing/2014/main" id="{08113D39-B4F7-79BA-8A92-1F52E125573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6. Zusammenfassung und Ausblick</a:t>
            </a:r>
            <a:endParaRPr lang="de-DE" sz="1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77" y="1411851"/>
            <a:ext cx="10331948" cy="854831"/>
          </a:xfrm>
        </p:spPr>
        <p:txBody>
          <a:bodyPr/>
          <a:lstStyle/>
          <a:p>
            <a:r>
              <a:rPr lang="de-DE" dirty="0">
                <a:latin typeface="+mj-lt"/>
                <a:ea typeface="Roboto"/>
              </a:rPr>
              <a:t>Wichtige Punkte zur E-Rechnung</a:t>
            </a:r>
            <a:br>
              <a:rPr lang="de-DE" dirty="0">
                <a:latin typeface="+mj-lt"/>
                <a:ea typeface="Roboto"/>
              </a:rPr>
            </a:br>
            <a:r>
              <a:rPr lang="de-DE" dirty="0">
                <a:latin typeface="+mj-lt"/>
                <a:ea typeface="Roboto"/>
              </a:rPr>
              <a:t> </a:t>
            </a:r>
            <a:br>
              <a:rPr lang="de-DE" dirty="0">
                <a:latin typeface="Roboto"/>
                <a:ea typeface="Roboto"/>
              </a:rPr>
            </a:br>
            <a:endParaRPr lang="de-DE" sz="1600" dirty="0">
              <a:solidFill>
                <a:srgbClr val="006C3B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F63455-33BA-1F7F-A720-76D9FEE532BC}"/>
              </a:ext>
            </a:extLst>
          </p:cNvPr>
          <p:cNvSpPr txBox="1"/>
          <p:nvPr/>
        </p:nvSpPr>
        <p:spPr>
          <a:xfrm>
            <a:off x="839788" y="2420938"/>
            <a:ext cx="10340975" cy="376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ts val="2400"/>
              </a:lnSpc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Effizienzsteigerung und Kostensenkung: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Automatisierte Prozesse reduzieren manuelle Eingriffe und Fehler.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Einsparungen bei Druck-, Versand- und Lagerkosten.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Rechtliche Rahmenbedingungen: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Verpflichtende Nutzung der E-Rechnung im B2B-Bereich ab 01.01.2025</a:t>
            </a:r>
            <a:r>
              <a:rPr lang="de-DE" sz="2000" dirty="0"/>
              <a:t>.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Technische Anforderungen: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Formate wie ZUGFeRD und </a:t>
            </a:r>
            <a:r>
              <a:rPr lang="de-DE" sz="1600" dirty="0" err="1"/>
              <a:t>XRechnung</a:t>
            </a:r>
            <a:r>
              <a:rPr lang="de-DE" sz="1600" dirty="0"/>
              <a:t>.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Integration in bestehende ERP- und Buchhaltungssysteme.</a:t>
            </a:r>
          </a:p>
          <a:p>
            <a:pPr marL="285750" indent="-285750">
              <a:lnSpc>
                <a:spcPts val="2400"/>
              </a:lnSpc>
              <a:spcBef>
                <a:spcPts val="600"/>
              </a:spcBef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Vorteile: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Verbesserte Transparenz und Nachverfolgbarkeit.</a:t>
            </a:r>
          </a:p>
          <a:p>
            <a:pPr marL="742950" lvl="1" indent="-285750">
              <a:lnSpc>
                <a:spcPts val="24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Umweltfreundlichkeit durch Reduktion des Papierverbrauchs.</a:t>
            </a:r>
          </a:p>
        </p:txBody>
      </p:sp>
    </p:spTree>
    <p:extLst>
      <p:ext uri="{BB962C8B-B14F-4D97-AF65-F5344CB8AC3E}">
        <p14:creationId xmlns:p14="http://schemas.microsoft.com/office/powerpoint/2010/main" val="1961157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Inhaltsplatzhalter 2">
            <a:extLst>
              <a:ext uri="{FF2B5EF4-FFF2-40B4-BE49-F238E27FC236}">
                <a16:creationId xmlns:a16="http://schemas.microsoft.com/office/drawing/2014/main" id="{BB2FE6D1-2F46-7170-E0A6-458C9C54AD5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447922"/>
              </p:ext>
            </p:extLst>
          </p:nvPr>
        </p:nvGraphicFramePr>
        <p:xfrm>
          <a:off x="838200" y="2333625"/>
          <a:ext cx="10607675" cy="3605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8030F3F8-D290-85C0-B37F-0F2D0F8F5EF9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>
            <a:normAutofit fontScale="85000" lnSpcReduction="20000"/>
          </a:bodyPr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12F967E-2E50-BB5C-446D-15E288E0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Gastgeber als umsatzsteuerlicher Unternehmer</a:t>
            </a:r>
          </a:p>
        </p:txBody>
      </p:sp>
    </p:spTree>
    <p:extLst>
      <p:ext uri="{BB962C8B-B14F-4D97-AF65-F5344CB8AC3E}">
        <p14:creationId xmlns:p14="http://schemas.microsoft.com/office/powerpoint/2010/main" val="366788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77780E25-C1F2-4FEC-A006-AC6616158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graphicEl>
                                              <a:dgm id="{77780E25-C1F2-4FEC-A006-AC6616158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graphicEl>
                                              <a:dgm id="{77780E25-C1F2-4FEC-A006-AC66161580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99CBC8A2-3AE3-4327-AF67-3BA464883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graphicEl>
                                              <a:dgm id="{99CBC8A2-3AE3-4327-AF67-3BA464883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graphicEl>
                                              <a:dgm id="{99CBC8A2-3AE3-4327-AF67-3BA464883C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2" grpId="0">
        <p:bldSub>
          <a:bldDgm bld="lvl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platzhalter 3">
            <a:extLst>
              <a:ext uri="{FF2B5EF4-FFF2-40B4-BE49-F238E27FC236}">
                <a16:creationId xmlns:a16="http://schemas.microsoft.com/office/drawing/2014/main" id="{258BC12E-9828-B762-F975-530FE9663475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0" y="542392"/>
            <a:ext cx="6592819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6. Zusammenfassung und Ausblick</a:t>
            </a:r>
            <a:endParaRPr lang="de-DE" sz="1400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975A9757-D7B7-4945-B80E-0859E5EA7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877" y="1411851"/>
            <a:ext cx="10331948" cy="854831"/>
          </a:xfrm>
        </p:spPr>
        <p:txBody>
          <a:bodyPr/>
          <a:lstStyle/>
          <a:p>
            <a:r>
              <a:rPr lang="de-DE" dirty="0">
                <a:latin typeface="+mj-lt"/>
                <a:ea typeface="Roboto"/>
              </a:rPr>
              <a:t>Wichtige Punkte zur E-Rechnung</a:t>
            </a:r>
            <a:br>
              <a:rPr lang="de-DE" dirty="0">
                <a:latin typeface="+mj-lt"/>
                <a:ea typeface="Roboto"/>
              </a:rPr>
            </a:br>
            <a:r>
              <a:rPr lang="de-DE" dirty="0">
                <a:latin typeface="+mj-lt"/>
                <a:ea typeface="Roboto"/>
              </a:rPr>
              <a:t> </a:t>
            </a:r>
            <a:br>
              <a:rPr lang="de-DE" dirty="0">
                <a:latin typeface="Roboto"/>
                <a:ea typeface="Roboto"/>
              </a:rPr>
            </a:br>
            <a:endParaRPr lang="de-DE" sz="1600" dirty="0">
              <a:solidFill>
                <a:srgbClr val="006C3B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BF63455-33BA-1F7F-A720-76D9FEE532BC}"/>
              </a:ext>
            </a:extLst>
          </p:cNvPr>
          <p:cNvSpPr txBox="1"/>
          <p:nvPr/>
        </p:nvSpPr>
        <p:spPr>
          <a:xfrm>
            <a:off x="840877" y="2420938"/>
            <a:ext cx="10340975" cy="3368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600"/>
              </a:lnSpc>
              <a:buNone/>
            </a:pPr>
            <a:r>
              <a:rPr lang="de-DE" sz="2400" b="1" dirty="0">
                <a:solidFill>
                  <a:srgbClr val="006C3B"/>
                </a:solidFill>
              </a:rPr>
              <a:t>Ausblick:</a:t>
            </a:r>
          </a:p>
          <a:p>
            <a:pPr marL="285750" indent="-285750">
              <a:lnSpc>
                <a:spcPts val="2600"/>
              </a:lnSpc>
              <a:spcBef>
                <a:spcPts val="1200"/>
              </a:spcBef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Zukünftige Entwicklungen:</a:t>
            </a:r>
          </a:p>
          <a:p>
            <a:pPr marL="742950" lvl="1" indent="-28575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Erweiterung der verpflichtenden Nutzung der E-Rechnung auf alle Unternehmensgrößen und </a:t>
            </a:r>
            <a:br>
              <a:rPr lang="de-DE" sz="1600" dirty="0"/>
            </a:br>
            <a:r>
              <a:rPr lang="de-DE" sz="1600" dirty="0"/>
              <a:t>Sektoren bis 2028.</a:t>
            </a:r>
          </a:p>
          <a:p>
            <a:pPr marL="742950" lvl="1" indent="-28575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Einführung neuer Sicherheitsstandards und Anpassung der nationalen Gesetze an europäische Vorgaben (EU-Meldesystem)</a:t>
            </a:r>
          </a:p>
          <a:p>
            <a:pPr marL="285750" indent="-285750">
              <a:lnSpc>
                <a:spcPts val="2600"/>
              </a:lnSpc>
              <a:spcBef>
                <a:spcPts val="1200"/>
              </a:spcBef>
              <a:buClr>
                <a:srgbClr val="EC6608"/>
              </a:buClr>
              <a:buFont typeface="Arial" panose="020B0604020202020204" pitchFamily="34" charset="0"/>
              <a:buChar char="•"/>
            </a:pPr>
            <a:r>
              <a:rPr lang="de-DE" sz="2000" dirty="0"/>
              <a:t>Vorteile der frühzeitigen Umstellung:</a:t>
            </a:r>
          </a:p>
          <a:p>
            <a:pPr marL="742950" lvl="1" indent="-28575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Wettbewerbsvorteil durch frühzeitige Anpassung.</a:t>
            </a:r>
          </a:p>
          <a:p>
            <a:pPr marL="742950" lvl="1" indent="-285750">
              <a:lnSpc>
                <a:spcPts val="2600"/>
              </a:lnSpc>
              <a:buClr>
                <a:srgbClr val="EC6608"/>
              </a:buClr>
              <a:buFont typeface="Symbol" panose="05050102010706020507" pitchFamily="18" charset="2"/>
              <a:buChar char="-"/>
            </a:pPr>
            <a:r>
              <a:rPr lang="de-DE" sz="1600" dirty="0"/>
              <a:t>Verbesserte Compliance und Vorbereitung auf zukünftige gesetzliche Anforderungen.</a:t>
            </a:r>
          </a:p>
        </p:txBody>
      </p:sp>
    </p:spTree>
    <p:extLst>
      <p:ext uri="{BB962C8B-B14F-4D97-AF65-F5344CB8AC3E}">
        <p14:creationId xmlns:p14="http://schemas.microsoft.com/office/powerpoint/2010/main" val="11536107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Text, Screenshot, rot, Box enthält.&#10;&#10;Automatisch generierte Beschreibung">
            <a:extLst>
              <a:ext uri="{FF2B5EF4-FFF2-40B4-BE49-F238E27FC236}">
                <a16:creationId xmlns:a16="http://schemas.microsoft.com/office/drawing/2014/main" id="{BDA0CE09-A9BB-3DAA-4073-EFEB1B82A9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350E71EA-977F-850D-B871-D72AE3242384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www.hsp-steuer.de/berchtsgaden</a:t>
            </a:r>
          </a:p>
        </p:txBody>
      </p:sp>
      <p:sp>
        <p:nvSpPr>
          <p:cNvPr id="5" name="Titel 7">
            <a:extLst>
              <a:ext uri="{FF2B5EF4-FFF2-40B4-BE49-F238E27FC236}">
                <a16:creationId xmlns:a16="http://schemas.microsoft.com/office/drawing/2014/main" id="{264A95AB-210C-58C2-3726-E0E5D670E5CF}"/>
              </a:ext>
            </a:extLst>
          </p:cNvPr>
          <p:cNvSpPr txBox="1">
            <a:spLocks/>
          </p:cNvSpPr>
          <p:nvPr/>
        </p:nvSpPr>
        <p:spPr>
          <a:xfrm>
            <a:off x="828000" y="2838305"/>
            <a:ext cx="10415256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5. Bitte stellen Sie ihre Fragen</a:t>
            </a:r>
            <a:br>
              <a:rPr lang="de-DE" dirty="0">
                <a:latin typeface="Roboto"/>
                <a:ea typeface="Roboto"/>
              </a:rPr>
            </a:br>
            <a:endParaRPr lang="de-DE" dirty="0"/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8B855CEB-EF1C-19D4-7B31-56A77F24D53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3CC191B-E26B-054C-B7FD-9E89A9C02041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52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F92E9DAA-012B-409F-D6E9-1F280704E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095" y="2056329"/>
            <a:ext cx="7146454" cy="3853579"/>
          </a:xfrm>
        </p:spPr>
        <p:txBody>
          <a:bodyPr/>
          <a:lstStyle/>
          <a:p>
            <a:r>
              <a:rPr lang="de-DE" dirty="0"/>
              <a:t>Vielen Dank </a:t>
            </a:r>
            <a:br>
              <a:rPr lang="de-DE" dirty="0"/>
            </a:br>
            <a:r>
              <a:rPr lang="de-DE" dirty="0"/>
              <a:t>für Ihre</a:t>
            </a:r>
            <a:br>
              <a:rPr lang="de-DE" dirty="0"/>
            </a:br>
            <a:r>
              <a:rPr lang="de-DE" dirty="0"/>
              <a:t>Aufmerksamkeit.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2A7B54C8-8E3D-BA92-D021-89E37DED1AA8}"/>
              </a:ext>
            </a:extLst>
          </p:cNvPr>
          <p:cNvSpPr txBox="1"/>
          <p:nvPr/>
        </p:nvSpPr>
        <p:spPr>
          <a:xfrm>
            <a:off x="8817655" y="1368227"/>
            <a:ext cx="3328099" cy="10259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1400" dirty="0">
                <a:solidFill>
                  <a:schemeClr val="bg1"/>
                </a:solidFill>
                <a:latin typeface="Roboto" panose="02000000000000000000" pitchFamily="2" charset="0"/>
              </a:rPr>
              <a:t>Marktplatz 5, 83471 Berchtesgaden</a:t>
            </a:r>
            <a:br>
              <a:rPr lang="de-DE" sz="1400" dirty="0">
                <a:solidFill>
                  <a:schemeClr val="bg1"/>
                </a:solidFill>
                <a:latin typeface="Roboto" panose="02000000000000000000" pitchFamily="2" charset="0"/>
              </a:rPr>
            </a:br>
            <a:r>
              <a:rPr lang="de-DE" sz="1400" dirty="0">
                <a:solidFill>
                  <a:schemeClr val="bg1"/>
                </a:solidFill>
                <a:latin typeface="Roboto" panose="02000000000000000000" pitchFamily="2" charset="0"/>
              </a:rPr>
              <a:t>Tel: +49 8652 9637-0</a:t>
            </a:r>
            <a:br>
              <a:rPr lang="de-DE" sz="1400" dirty="0">
                <a:solidFill>
                  <a:schemeClr val="bg1"/>
                </a:solidFill>
                <a:latin typeface="Roboto" panose="02000000000000000000" pitchFamily="2" charset="0"/>
              </a:rPr>
            </a:br>
            <a:r>
              <a:rPr lang="de-DE" sz="1400" dirty="0">
                <a:solidFill>
                  <a:schemeClr val="bg1"/>
                </a:solidFill>
                <a:latin typeface="Roboto" panose="02000000000000000000" pitchFamily="2" charset="0"/>
              </a:rPr>
              <a:t>E-Mail: berchtesgaden@hsp-steuer.de</a:t>
            </a:r>
            <a:endParaRPr lang="de-DE" sz="1400" dirty="0">
              <a:solidFill>
                <a:schemeClr val="bg1"/>
              </a:solidFill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862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Inhaltsplatzhalter 1">
            <a:extLst>
              <a:ext uri="{FF2B5EF4-FFF2-40B4-BE49-F238E27FC236}">
                <a16:creationId xmlns:a16="http://schemas.microsoft.com/office/drawing/2014/main" id="{71D502A0-05EF-BDEE-3DFD-90E92F3EC8C7}"/>
              </a:ext>
            </a:extLst>
          </p:cNvPr>
          <p:cNvGraphicFramePr>
            <a:graphicFrameLocks noGrp="1"/>
          </p:cNvGraphicFramePr>
          <p:nvPr>
            <p:ph idx="15"/>
            <p:extLst>
              <p:ext uri="{D42A27DB-BD31-4B8C-83A1-F6EECF244321}">
                <p14:modId xmlns:p14="http://schemas.microsoft.com/office/powerpoint/2010/main" val="2171670058"/>
              </p:ext>
            </p:extLst>
          </p:nvPr>
        </p:nvGraphicFramePr>
        <p:xfrm>
          <a:off x="6264275" y="2327275"/>
          <a:ext cx="5181600" cy="3611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17A32E8-D8B6-1846-D365-66F3B895A7EB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000" b="1" dirty="0"/>
              <a:t>Kleinunternehmer:</a:t>
            </a:r>
          </a:p>
          <a:p>
            <a:pPr marL="0" indent="0">
              <a:buNone/>
            </a:pPr>
            <a:r>
              <a:rPr lang="de-DE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Umsatz zuzüglich der darauf entfallenden Steuer im vorangegangenen Kalenderjahr übersteigen </a:t>
            </a:r>
            <a:r>
              <a:rPr lang="de-DE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22 000 Euro</a:t>
            </a:r>
            <a:r>
              <a:rPr lang="de-DE" sz="1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*)</a:t>
            </a:r>
            <a:r>
              <a:rPr lang="de-DE" sz="20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e-DE" sz="20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nicht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sz="20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Umsatzsteuer wird nicht erhoben</a:t>
            </a:r>
          </a:p>
          <a:p>
            <a:pPr>
              <a:buFont typeface="Wingdings" panose="05000000000000000000" pitchFamily="2" charset="2"/>
              <a:buChar char="è"/>
            </a:pPr>
            <a:endParaRPr lang="de-DE" sz="2000" dirty="0">
              <a:solidFill>
                <a:srgbClr val="000000"/>
              </a:solidFill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sz="11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*) ab 2025 </a:t>
            </a:r>
            <a:r>
              <a:rPr lang="de-DE" sz="11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vss</a:t>
            </a:r>
            <a:r>
              <a:rPr lang="de-DE" sz="110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25.000 €</a:t>
            </a:r>
            <a:endParaRPr lang="de-DE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de-DE" sz="2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2A0A0A-F1AE-668B-2238-573F6C49975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12F967E-2E50-BB5C-446D-15E288E08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Der Gastgeber als umsatzsteuerlicher Unternehmer</a:t>
            </a:r>
          </a:p>
        </p:txBody>
      </p:sp>
    </p:spTree>
    <p:extLst>
      <p:ext uri="{BB962C8B-B14F-4D97-AF65-F5344CB8AC3E}">
        <p14:creationId xmlns:p14="http://schemas.microsoft.com/office/powerpoint/2010/main" val="29492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8460550-7B73-4109-BF4A-E71A063E9A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F43931B-0D8F-465A-B845-C83292ACDE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12C0CC3-2E58-40DD-B144-244843E91C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245BD79-562D-4CFB-803D-0698B03576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26AF535-DB7D-4E03-8B01-E86C618EC0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2958B57-0B18-41B8-B327-D421C66DF0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97CCA1-D357-4156-B441-0E1E5A0DE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fik 14" descr="Ein Bild, das orange, Schuhwerk enthält.&#10;&#10;Automatisch generierte Beschreibung">
            <a:extLst>
              <a:ext uri="{FF2B5EF4-FFF2-40B4-BE49-F238E27FC236}">
                <a16:creationId xmlns:a16="http://schemas.microsoft.com/office/drawing/2014/main" id="{CB45C0F8-A036-B111-C8F0-CDB3A76A4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52E4A25-AD5C-408D-94A1-BB7ACAB57D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7517"/>
            <a:ext cx="10607936" cy="3861226"/>
          </a:xfrm>
        </p:spPr>
        <p:txBody>
          <a:bodyPr/>
          <a:lstStyle/>
          <a:p>
            <a:pPr lvl="1">
              <a:lnSpc>
                <a:spcPts val="3000"/>
              </a:lnSpc>
              <a:buClr>
                <a:srgbClr val="FF6600"/>
              </a:buClr>
            </a:pPr>
            <a:endParaRPr lang="de-DE" sz="24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  <a:p>
            <a:pPr>
              <a:lnSpc>
                <a:spcPts val="3000"/>
              </a:lnSpc>
              <a:buClr>
                <a:srgbClr val="FF6600"/>
              </a:buClr>
            </a:pPr>
            <a:endParaRPr lang="de-DE" sz="2800" dirty="0">
              <a:latin typeface="Roboto"/>
              <a:ea typeface="Roboto"/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93FE3522-0D7B-C5AF-0F46-15E53EC57C29}"/>
              </a:ext>
            </a:extLst>
          </p:cNvPr>
          <p:cNvSpPr txBox="1">
            <a:spLocks/>
          </p:cNvSpPr>
          <p:nvPr/>
        </p:nvSpPr>
        <p:spPr>
          <a:xfrm>
            <a:off x="787752" y="3091984"/>
            <a:ext cx="10680828" cy="1769231"/>
          </a:xfrm>
          <a:prstGeom prst="rect">
            <a:avLst/>
          </a:prstGeom>
        </p:spPr>
        <p:txBody>
          <a:bodyPr vert="horz" lIns="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1. (Elektronische) Rechnung  </a:t>
            </a:r>
            <a:b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</a:br>
            <a:r>
              <a:rPr lang="de-DE" sz="5400" dirty="0">
                <a:solidFill>
                  <a:schemeClr val="bg1"/>
                </a:solidFill>
                <a:latin typeface="+mj-lt"/>
                <a:ea typeface="Roboto"/>
              </a:rPr>
              <a:t>    heute und morgen</a:t>
            </a:r>
            <a:br>
              <a:rPr lang="de-DE" sz="2400" dirty="0">
                <a:latin typeface="Roboto"/>
                <a:ea typeface="Roboto"/>
              </a:rPr>
            </a:br>
            <a:endParaRPr lang="de-DE" sz="240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30586C00-4EAC-5710-4419-4A724AF3C762}"/>
              </a:ext>
            </a:extLst>
          </p:cNvPr>
          <p:cNvSpPr txBox="1"/>
          <p:nvPr/>
        </p:nvSpPr>
        <p:spPr>
          <a:xfrm>
            <a:off x="828000" y="6356350"/>
            <a:ext cx="2709857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1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www.hsp-steuer.de/berchtesgaden</a:t>
            </a:r>
          </a:p>
        </p:txBody>
      </p:sp>
      <p:pic>
        <p:nvPicPr>
          <p:cNvPr id="2" name="Grafik 1" descr="Ein Bild, das Schrift, Text, Grafiken, Grafikdesign enthält.&#10;&#10;Automatisch generierte Beschreibung">
            <a:extLst>
              <a:ext uri="{FF2B5EF4-FFF2-40B4-BE49-F238E27FC236}">
                <a16:creationId xmlns:a16="http://schemas.microsoft.com/office/drawing/2014/main" id="{5E5064CA-03E8-B930-5D59-932A3AFBDE7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50" y="786862"/>
            <a:ext cx="2161036" cy="359665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17A666-7D73-4272-716E-B552F1C01639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00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053"/>
          <a:stretch/>
        </p:blipFill>
        <p:spPr>
          <a:xfrm>
            <a:off x="5452067" y="1078992"/>
            <a:ext cx="4230167" cy="548311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28000" y="1455993"/>
            <a:ext cx="4910647" cy="756316"/>
          </a:xfrm>
        </p:spPr>
        <p:txBody>
          <a:bodyPr>
            <a:normAutofit/>
          </a:bodyPr>
          <a:lstStyle/>
          <a:p>
            <a:r>
              <a:rPr lang="de-DE" dirty="0"/>
              <a:t>Die Rechnung heute</a:t>
            </a:r>
          </a:p>
        </p:txBody>
      </p:sp>
      <p:sp>
        <p:nvSpPr>
          <p:cNvPr id="5" name="Textplatzhalter 3">
            <a:extLst>
              <a:ext uri="{FF2B5EF4-FFF2-40B4-BE49-F238E27FC236}">
                <a16:creationId xmlns:a16="http://schemas.microsoft.com/office/drawing/2014/main" id="{2D40E6A3-2869-0C3A-5E83-E30F9554ED91}"/>
              </a:ext>
            </a:extLst>
          </p:cNvPr>
          <p:cNvSpPr txBox="1">
            <a:spLocks/>
          </p:cNvSpPr>
          <p:nvPr/>
        </p:nvSpPr>
        <p:spPr>
          <a:xfrm>
            <a:off x="736831" y="529803"/>
            <a:ext cx="3618230" cy="24074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b="1" dirty="0">
                <a:solidFill>
                  <a:srgbClr val="EC6608"/>
                </a:solidFill>
                <a:latin typeface="+mj-lt"/>
                <a:ea typeface="Roboto" panose="02000000000000000000" pitchFamily="2" charset="0"/>
                <a:cs typeface="Roboto Slab"/>
              </a:rPr>
              <a:t>E-Rechnungspflicht ab 01.01.2025</a:t>
            </a:r>
            <a:r>
              <a:rPr lang="de-DE" sz="1200" b="1" dirty="0">
                <a:solidFill>
                  <a:schemeClr val="bg1"/>
                </a:solidFill>
                <a:latin typeface="+mj-lt"/>
                <a:ea typeface="Roboto" panose="02000000000000000000" pitchFamily="2" charset="0"/>
                <a:cs typeface="Roboto Slab"/>
              </a:rPr>
              <a:t> </a:t>
            </a:r>
            <a:endParaRPr lang="de-DE" sz="1200" b="1" dirty="0">
              <a:solidFill>
                <a:schemeClr val="bg1"/>
              </a:solidFill>
              <a:latin typeface="+mj-lt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30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33387"/>
            <a:ext cx="6842626" cy="3605356"/>
          </a:xfrm>
        </p:spPr>
        <p:txBody>
          <a:bodyPr lIns="90000"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Clr>
                <a:srgbClr val="FF6600"/>
              </a:buClr>
              <a:buNone/>
            </a:pPr>
            <a:endParaRPr lang="de-DE" sz="1600" dirty="0"/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Clr>
                <a:srgbClr val="FF6600"/>
              </a:buClr>
            </a:pPr>
            <a:r>
              <a:rPr lang="de-DE" sz="2000" dirty="0"/>
              <a:t>Rechnungen sind auf Papier oder </a:t>
            </a:r>
            <a:r>
              <a:rPr lang="de-DE" sz="2000" b="1" dirty="0"/>
              <a:t>vorbehaltlich der Zustimmung des Empfängers elektronisch</a:t>
            </a:r>
            <a:r>
              <a:rPr lang="de-DE" sz="2000" dirty="0"/>
              <a:t> zu übermitteln. </a:t>
            </a:r>
          </a:p>
          <a:p>
            <a:pPr marL="342900" indent="-342900">
              <a:lnSpc>
                <a:spcPct val="100000"/>
              </a:lnSpc>
              <a:spcBef>
                <a:spcPts val="800"/>
              </a:spcBef>
              <a:buClr>
                <a:srgbClr val="FF6600"/>
              </a:buClr>
            </a:pPr>
            <a:r>
              <a:rPr lang="de-DE" sz="2000" dirty="0"/>
              <a:t>Eine elektronische Rechnung ist eine Rechnung, </a:t>
            </a:r>
            <a:br>
              <a:rPr lang="de-DE" sz="2000" dirty="0"/>
            </a:br>
            <a:r>
              <a:rPr lang="de-DE" sz="2000" dirty="0"/>
              <a:t>die in </a:t>
            </a:r>
            <a:r>
              <a:rPr lang="de-DE" sz="2000" b="1" dirty="0"/>
              <a:t>einem elektronischen Format ausgestellt und empfangen</a:t>
            </a:r>
            <a:r>
              <a:rPr lang="de-DE" sz="2000" dirty="0"/>
              <a:t> wird.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FF6600"/>
              </a:buClr>
              <a:buNone/>
            </a:pPr>
            <a:endParaRPr lang="de-DE" sz="1600" dirty="0"/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è"/>
            </a:pPr>
            <a:r>
              <a:rPr lang="de-DE" sz="1600" dirty="0">
                <a:latin typeface="Roboto"/>
                <a:ea typeface="Roboto"/>
              </a:rPr>
              <a:t>Rechnung, die in </a:t>
            </a:r>
            <a:r>
              <a:rPr lang="de-DE" sz="1600" b="1" dirty="0">
                <a:latin typeface="Roboto"/>
                <a:ea typeface="Roboto"/>
              </a:rPr>
              <a:t>(irgend-) einem elektronischen Format </a:t>
            </a:r>
            <a:r>
              <a:rPr lang="de-DE" sz="1600" dirty="0">
                <a:latin typeface="Roboto"/>
                <a:ea typeface="Roboto"/>
              </a:rPr>
              <a:t>ausgestellt und empfangen wird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è"/>
            </a:pPr>
            <a:r>
              <a:rPr lang="de-DE" sz="1600" b="1" dirty="0">
                <a:latin typeface="Roboto"/>
                <a:ea typeface="Roboto"/>
              </a:rPr>
              <a:t>Zustimmung des Empfängers </a:t>
            </a:r>
            <a:r>
              <a:rPr lang="de-DE" sz="1600" dirty="0">
                <a:latin typeface="Roboto"/>
                <a:ea typeface="Roboto"/>
              </a:rPr>
              <a:t>erforderlich (formfrei bzw. durch konkludentes Handeln)</a:t>
            </a:r>
            <a:endParaRPr lang="de-DE" sz="1600" dirty="0">
              <a:latin typeface="Roboto"/>
              <a:ea typeface="Roboto"/>
              <a:cs typeface="Roboto"/>
            </a:endParaRP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buClr>
                <a:srgbClr val="FF6600"/>
              </a:buClr>
              <a:buFont typeface="Wingdings" panose="05000000000000000000" pitchFamily="2" charset="2"/>
              <a:buChar char="è"/>
            </a:pPr>
            <a:r>
              <a:rPr lang="de-DE" sz="1600" b="1" dirty="0">
                <a:latin typeface="Roboto"/>
                <a:ea typeface="Roboto"/>
              </a:rPr>
              <a:t>Gleichstellung</a:t>
            </a:r>
            <a:r>
              <a:rPr lang="de-DE" sz="1600" dirty="0">
                <a:latin typeface="Roboto"/>
                <a:ea typeface="Roboto"/>
              </a:rPr>
              <a:t> zur normalen Papierrechnung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de-DE" sz="16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5388" y="1399239"/>
            <a:ext cx="10618136" cy="756316"/>
          </a:xfrm>
        </p:spPr>
        <p:txBody>
          <a:bodyPr>
            <a:noAutofit/>
          </a:bodyPr>
          <a:lstStyle/>
          <a:p>
            <a:r>
              <a:rPr lang="de-DE" dirty="0"/>
              <a:t>Elektronische Rechnung </a:t>
            </a:r>
            <a:br>
              <a:rPr lang="de-DE" dirty="0"/>
            </a:br>
            <a:r>
              <a:rPr lang="de-DE" sz="2000" dirty="0"/>
              <a:t>(im Sinne des UStG bis 31.12.2024)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357CD571-5AC9-9FA7-F3BB-79043AC05EFD}"/>
              </a:ext>
            </a:extLst>
          </p:cNvPr>
          <p:cNvSpPr txBox="1">
            <a:spLocks/>
          </p:cNvSpPr>
          <p:nvPr/>
        </p:nvSpPr>
        <p:spPr>
          <a:xfrm>
            <a:off x="831850" y="516902"/>
            <a:ext cx="5955315" cy="288028"/>
          </a:xfrm>
          <a:prstGeom prst="rect">
            <a:avLst/>
          </a:prstGeom>
        </p:spPr>
        <p:txBody>
          <a:bodyPr vert="horz" lIns="0" tIns="45720" rIns="91440" bIns="45720" rtlCol="0" anchor="t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EC6608"/>
                </a:solidFill>
                <a:latin typeface="Roboto Slab" pitchFamily="2" charset="0"/>
                <a:ea typeface="Roboto Slab" pitchFamily="2" charset="0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latin typeface="+mj-lt"/>
                <a:ea typeface="Roboto" panose="02000000000000000000" pitchFamily="2" charset="0"/>
                <a:cs typeface="Roboto Slab"/>
              </a:rPr>
              <a:t>1. (Elektronische) </a:t>
            </a:r>
            <a:r>
              <a:rPr lang="de-DE" sz="1300" b="1" dirty="0">
                <a:latin typeface="+mj-lt"/>
                <a:ea typeface="Roboto" panose="02000000000000000000" pitchFamily="2" charset="0"/>
                <a:cs typeface="Roboto Slab"/>
              </a:rPr>
              <a:t>Rechnung</a:t>
            </a:r>
            <a:r>
              <a:rPr lang="de-DE" b="1" dirty="0">
                <a:latin typeface="+mj-lt"/>
                <a:ea typeface="Roboto" panose="02000000000000000000" pitchFamily="2" charset="0"/>
                <a:cs typeface="Roboto Slab"/>
              </a:rPr>
              <a:t> heute und morgen </a:t>
            </a:r>
            <a:endParaRPr lang="de-DE" b="1" dirty="0">
              <a:latin typeface="+mj-lt"/>
              <a:ea typeface="Roboto" panose="02000000000000000000" pitchFamily="2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B1D5487-7345-AD52-3E19-949C370CD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314" y="1498464"/>
            <a:ext cx="3821755" cy="422568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0829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2320775"/>
            <a:ext cx="10607936" cy="3975338"/>
          </a:xfrm>
        </p:spPr>
        <p:txBody>
          <a:bodyPr lIns="90000">
            <a:normAutofit/>
          </a:bodyPr>
          <a:lstStyle/>
          <a:p>
            <a:pPr marL="342900" indent="-342900">
              <a:lnSpc>
                <a:spcPct val="100000"/>
              </a:lnSpc>
              <a:spcAft>
                <a:spcPts val="1200"/>
              </a:spcAft>
              <a:buClr>
                <a:srgbClr val="FF6600"/>
              </a:buClr>
            </a:pPr>
            <a:r>
              <a:rPr lang="de-DE" dirty="0">
                <a:latin typeface="Roboto"/>
                <a:ea typeface="Roboto"/>
              </a:rPr>
              <a:t>Bundesregierung plant Einführung eines </a:t>
            </a:r>
            <a:r>
              <a:rPr lang="de-DE" b="1" dirty="0">
                <a:latin typeface="Roboto"/>
                <a:ea typeface="Roboto"/>
              </a:rPr>
              <a:t>einheitlichen elektronischen Meldesystems</a:t>
            </a:r>
          </a:p>
          <a:p>
            <a:pPr lvl="1">
              <a:lnSpc>
                <a:spcPts val="1400"/>
              </a:lnSpc>
              <a:spcAft>
                <a:spcPts val="1200"/>
              </a:spcAft>
              <a:buClr>
                <a:srgbClr val="FF6600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Roboto"/>
                <a:ea typeface="Roboto"/>
              </a:rPr>
              <a:t>Ziel: Bekämpfung des Mehrwertsteuerbetrugs</a:t>
            </a:r>
          </a:p>
          <a:p>
            <a:pPr lvl="1">
              <a:lnSpc>
                <a:spcPts val="1400"/>
              </a:lnSpc>
              <a:spcAft>
                <a:spcPts val="1200"/>
              </a:spcAft>
              <a:buClr>
                <a:srgbClr val="FF6600"/>
              </a:buClr>
              <a:buFont typeface="Symbol" panose="05050102010706020507" pitchFamily="18" charset="2"/>
              <a:buChar char="-"/>
            </a:pPr>
            <a:r>
              <a:rPr lang="de-DE" dirty="0">
                <a:latin typeface="Roboto"/>
                <a:ea typeface="Roboto"/>
              </a:rPr>
              <a:t>Nutzen: Erstellen, Prüfen und Weiterleiten von Rechnungen</a:t>
            </a:r>
          </a:p>
          <a:p>
            <a:pPr marL="342900" indent="-342900">
              <a:lnSpc>
                <a:spcPts val="2600"/>
              </a:lnSpc>
              <a:spcAft>
                <a:spcPts val="1200"/>
              </a:spcAft>
              <a:buClr>
                <a:srgbClr val="FF6600"/>
              </a:buClr>
            </a:pPr>
            <a:r>
              <a:rPr lang="de-DE" b="1" dirty="0">
                <a:latin typeface="Roboto"/>
                <a:ea typeface="Roboto"/>
              </a:rPr>
              <a:t>Ab 2025 </a:t>
            </a:r>
            <a:r>
              <a:rPr lang="de-DE" dirty="0">
                <a:latin typeface="Roboto"/>
                <a:ea typeface="Roboto"/>
              </a:rPr>
              <a:t>trifft die Pflicht zur elektronischen Rechnungsstellung in Deutschland </a:t>
            </a:r>
            <a:r>
              <a:rPr lang="de-DE" b="1" dirty="0">
                <a:latin typeface="Roboto"/>
                <a:ea typeface="Roboto"/>
              </a:rPr>
              <a:t>alle Unternehmen</a:t>
            </a:r>
            <a:r>
              <a:rPr lang="de-DE" dirty="0">
                <a:latin typeface="Roboto"/>
                <a:ea typeface="Roboto"/>
              </a:rPr>
              <a:t>, um die Digitalisierung und Effizienz weiter voranzutreiben (Wachstumschancengesetz)</a:t>
            </a:r>
          </a:p>
          <a:p>
            <a:pPr>
              <a:lnSpc>
                <a:spcPct val="100000"/>
              </a:lnSpc>
            </a:pPr>
            <a:endParaRPr lang="de-DE" dirty="0"/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CC25371-9485-7211-150C-F4358ED998FD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1851" y="542126"/>
            <a:ext cx="3618230" cy="240742"/>
          </a:xfrm>
        </p:spPr>
        <p:txBody>
          <a:bodyPr>
            <a:normAutofit fontScale="85000" lnSpcReduction="20000"/>
          </a:bodyPr>
          <a:lstStyle/>
          <a:p>
            <a:r>
              <a:rPr lang="de-DE" dirty="0">
                <a:latin typeface="Roboto Slab"/>
                <a:ea typeface="Roboto Slab"/>
                <a:cs typeface="Roboto Slab"/>
              </a:rPr>
              <a:t>2. Änderungen im UStG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Änderungen im UStG </a:t>
            </a:r>
          </a:p>
        </p:txBody>
      </p:sp>
    </p:spTree>
    <p:extLst>
      <p:ext uri="{BB962C8B-B14F-4D97-AF65-F5344CB8AC3E}">
        <p14:creationId xmlns:p14="http://schemas.microsoft.com/office/powerpoint/2010/main" val="182077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HSP">
      <a:dk1>
        <a:srgbClr val="000000"/>
      </a:dk1>
      <a:lt1>
        <a:sysClr val="window" lastClr="FFFFFF"/>
      </a:lt1>
      <a:dk2>
        <a:srgbClr val="FF6600"/>
      </a:dk2>
      <a:lt2>
        <a:srgbClr val="E7E6E6"/>
      </a:lt2>
      <a:accent1>
        <a:srgbClr val="006600"/>
      </a:accent1>
      <a:accent2>
        <a:srgbClr val="FF6600"/>
      </a:accent2>
      <a:accent3>
        <a:srgbClr val="D0CECE"/>
      </a:accent3>
      <a:accent4>
        <a:srgbClr val="595959"/>
      </a:accent4>
      <a:accent5>
        <a:srgbClr val="000000"/>
      </a:accent5>
      <a:accent6>
        <a:srgbClr val="595959"/>
      </a:accent6>
      <a:hlink>
        <a:srgbClr val="006600"/>
      </a:hlink>
      <a:folHlink>
        <a:srgbClr val="FF6600"/>
      </a:folHlink>
    </a:clrScheme>
    <a:fontScheme name="Benutzerdefiniert 1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2308</Words>
  <Application>Microsoft Office PowerPoint</Application>
  <PresentationFormat>Breitbild</PresentationFormat>
  <Paragraphs>345</Paragraphs>
  <Slides>42</Slides>
  <Notes>11</Notes>
  <HiddenSlides>1</HiddenSlides>
  <MMClips>0</MMClips>
  <ScaleCrop>false</ScaleCrop>
  <HeadingPairs>
    <vt:vector size="8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42</vt:i4>
      </vt:variant>
    </vt:vector>
  </HeadingPairs>
  <TitlesOfParts>
    <vt:vector size="54" baseType="lpstr">
      <vt:lpstr>Arial</vt:lpstr>
      <vt:lpstr>Calibri</vt:lpstr>
      <vt:lpstr>Tahoma</vt:lpstr>
      <vt:lpstr>SegoeUI-Italic</vt:lpstr>
      <vt:lpstr>Roboto</vt:lpstr>
      <vt:lpstr>Roboto Slab</vt:lpstr>
      <vt:lpstr>SegoeUI-Bold</vt:lpstr>
      <vt:lpstr>Wingdings</vt:lpstr>
      <vt:lpstr>Roboto Light</vt:lpstr>
      <vt:lpstr>Symbol</vt:lpstr>
      <vt:lpstr>Office Theme</vt:lpstr>
      <vt:lpstr>Objekt-Manager-Shellobjekt</vt:lpstr>
      <vt:lpstr>E-Rechnungspflicht   ab 01.01.2025 für Gastgeber   </vt:lpstr>
      <vt:lpstr>Chancen durch E-Rechnung   für Gastgeber   </vt:lpstr>
      <vt:lpstr>PowerPoint-Präsentation</vt:lpstr>
      <vt:lpstr>Der Gastgeber als umsatzsteuerlicher Unternehmer</vt:lpstr>
      <vt:lpstr>Der Gastgeber als umsatzsteuerlicher Unternehmer</vt:lpstr>
      <vt:lpstr>PowerPoint-Präsentation</vt:lpstr>
      <vt:lpstr>Die Rechnung heute</vt:lpstr>
      <vt:lpstr>Elektronische Rechnung  (im Sinne des UStG bis 31.12.2024)</vt:lpstr>
      <vt:lpstr>Änderungen im UStG </vt:lpstr>
      <vt:lpstr>Änderungen ab 01.01.2025</vt:lpstr>
      <vt:lpstr>Elektronische Rechnung  (im Sinne des UStG ab 01.01.2025)</vt:lpstr>
      <vt:lpstr>„Lesbarkeit“ einer Rechnung</vt:lpstr>
      <vt:lpstr>Übergangsregelung </vt:lpstr>
      <vt:lpstr>Elektronische Rechnung ab 2025</vt:lpstr>
      <vt:lpstr>FAQs </vt:lpstr>
      <vt:lpstr>PowerPoint-Präsentation</vt:lpstr>
      <vt:lpstr>Elektronische  Rechnung (XRechnung) </vt:lpstr>
      <vt:lpstr>Elektronische Rechnung (ZUGFeRD)  </vt:lpstr>
      <vt:lpstr>Zusammenfassung E-Rechnung  (elektronische Rechnung) </vt:lpstr>
      <vt:lpstr>Zusammenfassung E-Rechnung  (elektronische Rechnung)</vt:lpstr>
      <vt:lpstr>Umsetzung der GoBD mit der E-Rechnung </vt:lpstr>
      <vt:lpstr>Anforderungen an eine Rechnung</vt:lpstr>
      <vt:lpstr>PowerPoint-Präsentation</vt:lpstr>
      <vt:lpstr>Umsetzungsszenarien</vt:lpstr>
      <vt:lpstr>Grundsätze</vt:lpstr>
      <vt:lpstr>PowerPoint-Präsentation</vt:lpstr>
      <vt:lpstr>PowerPoint-Präsentation</vt:lpstr>
      <vt:lpstr>PowerPoint-Präsentation</vt:lpstr>
      <vt:lpstr>PowerPoint-Präsentation</vt:lpstr>
      <vt:lpstr>Pflicht zur Rechnungstellung durch Gastgeber</vt:lpstr>
      <vt:lpstr>Kein Ausweis der USt bei Privatpersonen</vt:lpstr>
      <vt:lpstr>Versand von E-Rechnung </vt:lpstr>
      <vt:lpstr>PowerPoint-Präsentation</vt:lpstr>
      <vt:lpstr>Vorteile der E-Rechnung </vt:lpstr>
      <vt:lpstr>Aufbewahrung von Rechnungen</vt:lpstr>
      <vt:lpstr>PowerPoint-Präsentation</vt:lpstr>
      <vt:lpstr>Zusammenfassung</vt:lpstr>
      <vt:lpstr>Überblick  zur E-Rechnung</vt:lpstr>
      <vt:lpstr>Wichtige Punkte zur E-Rechnung   </vt:lpstr>
      <vt:lpstr>Wichtige Punkte zur E-Rechnung   </vt:lpstr>
      <vt:lpstr>PowerPoint-Präsentation</vt:lpstr>
      <vt:lpstr>Vielen Dank  für Ihre Aufmerksamkeit.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battermann</dc:creator>
  <cp:lastModifiedBy>Holleitner, Bernhard / HSP STEUER Berchtesgaden</cp:lastModifiedBy>
  <cp:revision>420</cp:revision>
  <cp:lastPrinted>2024-07-16T19:07:30Z</cp:lastPrinted>
  <dcterms:created xsi:type="dcterms:W3CDTF">2015-11-03T07:31:11Z</dcterms:created>
  <dcterms:modified xsi:type="dcterms:W3CDTF">2024-11-17T19:26:13Z</dcterms:modified>
</cp:coreProperties>
</file>